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81" r:id="rId3"/>
    <p:sldId id="278" r:id="rId4"/>
    <p:sldId id="273" r:id="rId5"/>
    <p:sldId id="275" r:id="rId6"/>
    <p:sldId id="257" r:id="rId7"/>
    <p:sldId id="258" r:id="rId8"/>
    <p:sldId id="259" r:id="rId9"/>
    <p:sldId id="280" r:id="rId10"/>
    <p:sldId id="260" r:id="rId11"/>
    <p:sldId id="279" r:id="rId12"/>
    <p:sldId id="261" r:id="rId13"/>
    <p:sldId id="283" r:id="rId14"/>
    <p:sldId id="282" r:id="rId15"/>
    <p:sldId id="285" r:id="rId16"/>
    <p:sldId id="274" r:id="rId17"/>
  </p:sldIdLst>
  <p:sldSz cx="18288000" cy="102870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Lilita One" panose="020000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75" d="100"/>
          <a:sy n="75" d="100"/>
        </p:scale>
        <p:origin x="43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207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858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642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2824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79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832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20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406993" y="-720167"/>
            <a:ext cx="17473987" cy="10706743"/>
            <a:chOff x="0" y="-47625"/>
            <a:chExt cx="815425" cy="499631"/>
          </a:xfrm>
        </p:grpSpPr>
        <p:sp>
          <p:nvSpPr>
            <p:cNvPr id="11" name="Google Shape;11;p3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3"/>
            <p:cNvSpPr txBox="1"/>
            <p:nvPr/>
          </p:nvSpPr>
          <p:spPr>
            <a:xfrm>
              <a:off x="0" y="-47625"/>
              <a:ext cx="8154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77853" y="-1888575"/>
            <a:ext cx="5560447" cy="7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755000" y="1427700"/>
            <a:ext cx="14778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679050" y="5721075"/>
            <a:ext cx="109299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406993" y="-720167"/>
            <a:ext cx="17473987" cy="10706743"/>
            <a:chOff x="0" y="-47625"/>
            <a:chExt cx="815425" cy="499631"/>
          </a:xfrm>
        </p:grpSpPr>
        <p:sp>
          <p:nvSpPr>
            <p:cNvPr id="18" name="Google Shape;18;p4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 txBox="1"/>
            <p:nvPr/>
          </p:nvSpPr>
          <p:spPr>
            <a:xfrm>
              <a:off x="0" y="-47625"/>
              <a:ext cx="8154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10635" y="5655700"/>
            <a:ext cx="6747207" cy="72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661550" y="1420675"/>
            <a:ext cx="1496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244075" y="43329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406993" y="-720167"/>
            <a:ext cx="17473987" cy="10706743"/>
            <a:chOff x="0" y="-47625"/>
            <a:chExt cx="815425" cy="499631"/>
          </a:xfrm>
        </p:grpSpPr>
        <p:sp>
          <p:nvSpPr>
            <p:cNvPr id="25" name="Google Shape;25;p5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 txBox="1"/>
            <p:nvPr/>
          </p:nvSpPr>
          <p:spPr>
            <a:xfrm>
              <a:off x="0" y="-47625"/>
              <a:ext cx="8154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97451" y="-2"/>
            <a:ext cx="5843974" cy="75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74199" y="3034648"/>
            <a:ext cx="5843974" cy="75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2412000" y="795725"/>
            <a:ext cx="134640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5257788" y="63031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6"/>
          <p:cNvGrpSpPr/>
          <p:nvPr/>
        </p:nvGrpSpPr>
        <p:grpSpPr>
          <a:xfrm>
            <a:off x="406993" y="-720167"/>
            <a:ext cx="17473987" cy="10706743"/>
            <a:chOff x="0" y="-47625"/>
            <a:chExt cx="815425" cy="499631"/>
          </a:xfrm>
        </p:grpSpPr>
        <p:sp>
          <p:nvSpPr>
            <p:cNvPr id="33" name="Google Shape;33;p6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 txBox="1"/>
            <p:nvPr/>
          </p:nvSpPr>
          <p:spPr>
            <a:xfrm>
              <a:off x="0" y="-47625"/>
              <a:ext cx="8154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21076" y="4134425"/>
            <a:ext cx="5893750" cy="75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9124" y="-2416400"/>
            <a:ext cx="5893750" cy="75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661550" y="1192075"/>
            <a:ext cx="1496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263725" y="4372025"/>
            <a:ext cx="593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9426962" y="4372025"/>
            <a:ext cx="593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661550" y="1192075"/>
            <a:ext cx="1496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283249" y="5024775"/>
            <a:ext cx="5749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243069" y="5024775"/>
            <a:ext cx="575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406993" y="-720167"/>
            <a:ext cx="17473987" cy="10706743"/>
            <a:chOff x="0" y="-47625"/>
            <a:chExt cx="815425" cy="499631"/>
          </a:xfrm>
        </p:grpSpPr>
        <p:sp>
          <p:nvSpPr>
            <p:cNvPr id="45" name="Google Shape;45;p7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 txBox="1"/>
            <p:nvPr/>
          </p:nvSpPr>
          <p:spPr>
            <a:xfrm>
              <a:off x="0" y="-47625"/>
              <a:ext cx="8154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8729" y="-578550"/>
            <a:ext cx="6602604" cy="851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406993" y="-720167"/>
            <a:ext cx="17473987" cy="10706743"/>
            <a:chOff x="0" y="-47625"/>
            <a:chExt cx="815425" cy="499631"/>
          </a:xfrm>
        </p:grpSpPr>
        <p:sp>
          <p:nvSpPr>
            <p:cNvPr id="50" name="Google Shape;50;p8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 txBox="1"/>
            <p:nvPr/>
          </p:nvSpPr>
          <p:spPr>
            <a:xfrm>
              <a:off x="0" y="-47625"/>
              <a:ext cx="8154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96150" y="-230675"/>
            <a:ext cx="5111098" cy="659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16150" y="4690787"/>
            <a:ext cx="5111098" cy="65902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661550" y="1192075"/>
            <a:ext cx="1496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9"/>
          <p:cNvGrpSpPr/>
          <p:nvPr/>
        </p:nvGrpSpPr>
        <p:grpSpPr>
          <a:xfrm>
            <a:off x="406993" y="-720167"/>
            <a:ext cx="17473987" cy="10706743"/>
            <a:chOff x="0" y="-47625"/>
            <a:chExt cx="815425" cy="499631"/>
          </a:xfrm>
        </p:grpSpPr>
        <p:sp>
          <p:nvSpPr>
            <p:cNvPr id="57" name="Google Shape;57;p9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 txBox="1"/>
            <p:nvPr/>
          </p:nvSpPr>
          <p:spPr>
            <a:xfrm>
              <a:off x="0" y="-47625"/>
              <a:ext cx="8154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30950" y="-1423917"/>
            <a:ext cx="4502475" cy="580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93375" y="1628758"/>
            <a:ext cx="4502475" cy="580291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639800" y="1894725"/>
            <a:ext cx="15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7705888" y="4421300"/>
            <a:ext cx="88263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1755824" y="4421300"/>
            <a:ext cx="51948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057700" y="2665025"/>
            <a:ext cx="14172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Font typeface="Lilita One"/>
              <a:buNone/>
              <a:defRPr sz="9000" b="1"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10536188" y="45000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854663" y="47410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68" name="Google Shape;68;p10"/>
          <p:cNvGrpSpPr/>
          <p:nvPr/>
        </p:nvGrpSpPr>
        <p:grpSpPr>
          <a:xfrm>
            <a:off x="406993" y="-720167"/>
            <a:ext cx="17473987" cy="10706743"/>
            <a:chOff x="0" y="-47625"/>
            <a:chExt cx="815425" cy="499631"/>
          </a:xfrm>
        </p:grpSpPr>
        <p:sp>
          <p:nvSpPr>
            <p:cNvPr id="69" name="Google Shape;69;p10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 txBox="1"/>
            <p:nvPr/>
          </p:nvSpPr>
          <p:spPr>
            <a:xfrm>
              <a:off x="0" y="-47625"/>
              <a:ext cx="8154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90900" y="6825625"/>
            <a:ext cx="3803900" cy="49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05425" y="-1900000"/>
            <a:ext cx="3803900" cy="490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61550" y="1192075"/>
            <a:ext cx="1496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Lilita One"/>
              <a:buNone/>
              <a:defRPr sz="9000" b="1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4075" y="43329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lita One"/>
              <a:buChar char="•"/>
              <a:defRPr sz="2400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lita One"/>
              <a:buChar char="–"/>
              <a:defRPr sz="2400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lita One"/>
              <a:buChar char="•"/>
              <a:defRPr sz="2400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lita One"/>
              <a:buChar char="–"/>
              <a:defRPr sz="2400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lita One"/>
              <a:buChar char="»"/>
              <a:defRPr sz="2400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lita One"/>
              <a:buChar char="•"/>
              <a:defRPr sz="2400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lita One"/>
              <a:buChar char="•"/>
              <a:defRPr sz="2400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lita One"/>
              <a:buChar char="•"/>
              <a:defRPr sz="2400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lita One"/>
              <a:buChar char="•"/>
              <a:defRPr sz="2400" i="0" u="none" strike="noStrike" cap="none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g"/><Relationship Id="rId3" Type="http://schemas.openxmlformats.org/officeDocument/2006/relationships/image" Target="../media/image30.pn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5" Type="http://schemas.openxmlformats.org/officeDocument/2006/relationships/image" Target="../media/image41.png"/><Relationship Id="rId10" Type="http://schemas.openxmlformats.org/officeDocument/2006/relationships/image" Target="../media/image36.jpg"/><Relationship Id="rId4" Type="http://schemas.openxmlformats.org/officeDocument/2006/relationships/image" Target="../media/image5.png"/><Relationship Id="rId9" Type="http://schemas.openxmlformats.org/officeDocument/2006/relationships/image" Target="../media/image35.jpg"/><Relationship Id="rId1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78" name="Google Shape;78;p11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4700" y="1050"/>
            <a:ext cx="4313301" cy="7932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1"/>
          <p:cNvGrpSpPr/>
          <p:nvPr/>
        </p:nvGrpSpPr>
        <p:grpSpPr>
          <a:xfrm>
            <a:off x="-3875431" y="-966025"/>
            <a:ext cx="12219051" cy="12219051"/>
            <a:chOff x="0" y="0"/>
            <a:chExt cx="812800" cy="812800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5400000" scaled="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1"/>
          <p:cNvSpPr txBox="1"/>
          <p:nvPr/>
        </p:nvSpPr>
        <p:spPr>
          <a:xfrm>
            <a:off x="8087020" y="2045071"/>
            <a:ext cx="8748300" cy="508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35" b="1" i="0" u="none" strike="noStrike" cap="none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TOR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 err="1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Softskill</a:t>
            </a:r>
            <a:r>
              <a:rPr lang="en-US" sz="12635" b="1" i="0" u="none" strike="noStrike" cap="none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r>
              <a:rPr lang="en-US" sz="8000" b="1" dirty="0" err="1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Bimbingan</a:t>
            </a:r>
            <a:r>
              <a:rPr lang="en-US" sz="8000" b="1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r>
              <a:rPr lang="en-US" sz="8000" b="1" dirty="0" err="1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Karir</a:t>
            </a:r>
            <a:r>
              <a:rPr lang="en-US" sz="8000" b="1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 2024</a:t>
            </a:r>
            <a:endParaRPr lang="en-US" sz="12635" b="1" i="0" u="none" strike="noStrike" cap="none" dirty="0">
              <a:solidFill>
                <a:srgbClr val="ED784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DFF81B-288A-D7A3-6C3F-B90B97A25AED}"/>
              </a:ext>
            </a:extLst>
          </p:cNvPr>
          <p:cNvGrpSpPr/>
          <p:nvPr/>
        </p:nvGrpSpPr>
        <p:grpSpPr>
          <a:xfrm>
            <a:off x="9596414" y="7585185"/>
            <a:ext cx="5577113" cy="1197488"/>
            <a:chOff x="9596414" y="7585185"/>
            <a:chExt cx="5577113" cy="1197488"/>
          </a:xfrm>
        </p:grpSpPr>
        <p:grpSp>
          <p:nvGrpSpPr>
            <p:cNvPr id="86" name="Google Shape;86;p11"/>
            <p:cNvGrpSpPr/>
            <p:nvPr/>
          </p:nvGrpSpPr>
          <p:grpSpPr>
            <a:xfrm>
              <a:off x="9748814" y="7737585"/>
              <a:ext cx="5424713" cy="1045088"/>
              <a:chOff x="0" y="-47625"/>
              <a:chExt cx="1428731" cy="275250"/>
            </a:xfrm>
          </p:grpSpPr>
          <p:sp>
            <p:nvSpPr>
              <p:cNvPr id="87" name="Google Shape;87;p11"/>
              <p:cNvSpPr/>
              <p:nvPr/>
            </p:nvSpPr>
            <p:spPr>
              <a:xfrm>
                <a:off x="0" y="0"/>
                <a:ext cx="1428731" cy="227625"/>
              </a:xfrm>
              <a:custGeom>
                <a:avLst/>
                <a:gdLst/>
                <a:ahLst/>
                <a:cxnLst/>
                <a:rect l="l" t="t" r="r" b="b"/>
                <a:pathLst>
                  <a:path w="1428731" h="227625" extrusionOk="0">
                    <a:moveTo>
                      <a:pt x="72785" y="0"/>
                    </a:moveTo>
                    <a:lnTo>
                      <a:pt x="1355946" y="0"/>
                    </a:lnTo>
                    <a:cubicBezTo>
                      <a:pt x="1396144" y="0"/>
                      <a:pt x="1428731" y="32587"/>
                      <a:pt x="1428731" y="72785"/>
                    </a:cubicBezTo>
                    <a:lnTo>
                      <a:pt x="1428731" y="154840"/>
                    </a:lnTo>
                    <a:cubicBezTo>
                      <a:pt x="1428731" y="195038"/>
                      <a:pt x="1396144" y="227625"/>
                      <a:pt x="1355946" y="227625"/>
                    </a:cubicBezTo>
                    <a:lnTo>
                      <a:pt x="72785" y="227625"/>
                    </a:lnTo>
                    <a:cubicBezTo>
                      <a:pt x="32587" y="227625"/>
                      <a:pt x="0" y="195038"/>
                      <a:pt x="0" y="154840"/>
                    </a:cubicBezTo>
                    <a:lnTo>
                      <a:pt x="0" y="72785"/>
                    </a:lnTo>
                    <a:cubicBezTo>
                      <a:pt x="0" y="32587"/>
                      <a:pt x="32587" y="0"/>
                      <a:pt x="72785" y="0"/>
                    </a:cubicBezTo>
                    <a:close/>
                  </a:path>
                </a:pathLst>
              </a:custGeom>
              <a:solidFill>
                <a:srgbClr val="896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1"/>
              <p:cNvSpPr txBox="1"/>
              <p:nvPr/>
            </p:nvSpPr>
            <p:spPr>
              <a:xfrm>
                <a:off x="0" y="-47625"/>
                <a:ext cx="1428731" cy="275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11"/>
            <p:cNvGrpSpPr/>
            <p:nvPr/>
          </p:nvGrpSpPr>
          <p:grpSpPr>
            <a:xfrm>
              <a:off x="9596414" y="7585185"/>
              <a:ext cx="5424713" cy="1045658"/>
              <a:chOff x="0" y="-47625"/>
              <a:chExt cx="1428731" cy="275400"/>
            </a:xfrm>
          </p:grpSpPr>
          <p:sp>
            <p:nvSpPr>
              <p:cNvPr id="90" name="Google Shape;90;p11"/>
              <p:cNvSpPr/>
              <p:nvPr/>
            </p:nvSpPr>
            <p:spPr>
              <a:xfrm>
                <a:off x="0" y="0"/>
                <a:ext cx="1428731" cy="227625"/>
              </a:xfrm>
              <a:custGeom>
                <a:avLst/>
                <a:gdLst/>
                <a:ahLst/>
                <a:cxnLst/>
                <a:rect l="l" t="t" r="r" b="b"/>
                <a:pathLst>
                  <a:path w="1428731" h="227625" extrusionOk="0">
                    <a:moveTo>
                      <a:pt x="72785" y="0"/>
                    </a:moveTo>
                    <a:lnTo>
                      <a:pt x="1355946" y="0"/>
                    </a:lnTo>
                    <a:cubicBezTo>
                      <a:pt x="1396144" y="0"/>
                      <a:pt x="1428731" y="32587"/>
                      <a:pt x="1428731" y="72785"/>
                    </a:cubicBezTo>
                    <a:lnTo>
                      <a:pt x="1428731" y="154840"/>
                    </a:lnTo>
                    <a:cubicBezTo>
                      <a:pt x="1428731" y="195038"/>
                      <a:pt x="1396144" y="227625"/>
                      <a:pt x="1355946" y="227625"/>
                    </a:cubicBezTo>
                    <a:lnTo>
                      <a:pt x="72785" y="227625"/>
                    </a:lnTo>
                    <a:cubicBezTo>
                      <a:pt x="32587" y="227625"/>
                      <a:pt x="0" y="195038"/>
                      <a:pt x="0" y="154840"/>
                    </a:cubicBezTo>
                    <a:lnTo>
                      <a:pt x="0" y="72785"/>
                    </a:lnTo>
                    <a:cubicBezTo>
                      <a:pt x="0" y="32587"/>
                      <a:pt x="32587" y="0"/>
                      <a:pt x="727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E59"/>
                  </a:gs>
                  <a:gs pos="100000">
                    <a:srgbClr val="FF914D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1"/>
              <p:cNvSpPr txBox="1"/>
              <p:nvPr/>
            </p:nvSpPr>
            <p:spPr>
              <a:xfrm>
                <a:off x="0" y="-47625"/>
                <a:ext cx="1428600" cy="27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" name="Google Shape;92;p11"/>
            <p:cNvSpPr txBox="1"/>
            <p:nvPr/>
          </p:nvSpPr>
          <p:spPr>
            <a:xfrm>
              <a:off x="10227819" y="7706369"/>
              <a:ext cx="4161825" cy="646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199" i="0" u="none" strike="noStrike" cap="none" dirty="0">
                  <a:solidFill>
                    <a:srgbClr val="4F7217"/>
                  </a:solidFill>
                  <a:latin typeface="Lilita One"/>
                  <a:ea typeface="Lilita One"/>
                  <a:cs typeface="Lilita One"/>
                  <a:sym typeface="Lilita One"/>
                </a:rPr>
                <a:t>Presentation</a:t>
              </a:r>
              <a:endParaRPr dirty="0"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A2314B-A5B7-1D8A-E5DF-B29EA5AC7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61703" y="-682070"/>
            <a:ext cx="11648725" cy="11648725"/>
          </a:xfrm>
          <a:prstGeom prst="rect">
            <a:avLst/>
          </a:prstGeom>
        </p:spPr>
      </p:pic>
      <p:pic>
        <p:nvPicPr>
          <p:cNvPr id="94" name="Google Shape;9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3700" y="-720168"/>
            <a:ext cx="5577125" cy="297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5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171" name="Google Shape;171;p15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" name="Google Shape;1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5375" y="0"/>
            <a:ext cx="5190700" cy="411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14450"/>
            <a:ext cx="4973599" cy="39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79995" y="5862312"/>
            <a:ext cx="1803596" cy="39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12730" y="1198525"/>
            <a:ext cx="1803596" cy="39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1;p16">
            <a:extLst>
              <a:ext uri="{FF2B5EF4-FFF2-40B4-BE49-F238E27FC236}">
                <a16:creationId xmlns:a16="http://schemas.microsoft.com/office/drawing/2014/main" id="{9F77799A-0DC1-C904-02B7-DE678683842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350572" flipH="1" flipV="1">
            <a:off x="15545940" y="6174557"/>
            <a:ext cx="3271708" cy="689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20D59-ADF2-72B6-8A60-C3FAACA4C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858" y="2784689"/>
            <a:ext cx="14436527" cy="311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349E0F-E6CB-66A6-2DCD-EED95682DAD8}"/>
              </a:ext>
            </a:extLst>
          </p:cNvPr>
          <p:cNvSpPr txBox="1"/>
          <p:nvPr/>
        </p:nvSpPr>
        <p:spPr>
          <a:xfrm>
            <a:off x="1754364" y="1879980"/>
            <a:ext cx="11617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Lembar </a:t>
            </a:r>
            <a:r>
              <a:rPr lang="en-US" sz="4000" dirty="0" err="1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Penilaian</a:t>
            </a:r>
            <a:r>
              <a:rPr lang="en-US" sz="40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endParaRPr lang="en-US" sz="4000" i="0" u="none" strike="noStrike" cap="none" dirty="0">
              <a:solidFill>
                <a:schemeClr val="bg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5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171" name="Google Shape;171;p15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" name="Google Shape;1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120" y="-134124"/>
            <a:ext cx="5190700" cy="411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8819" y="6490683"/>
            <a:ext cx="4973599" cy="39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2903" y="4417567"/>
            <a:ext cx="1803596" cy="39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12730" y="1198525"/>
            <a:ext cx="1803596" cy="39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E10090-E3C6-588C-D988-757980A2539E}"/>
              </a:ext>
            </a:extLst>
          </p:cNvPr>
          <p:cNvSpPr txBox="1"/>
          <p:nvPr/>
        </p:nvSpPr>
        <p:spPr>
          <a:xfrm>
            <a:off x="3507504" y="2953492"/>
            <a:ext cx="11617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/>
                </a:solidFill>
                <a:latin typeface="Lilita One"/>
                <a:ea typeface="Lilita One"/>
                <a:cs typeface="Lilita One"/>
                <a:sym typeface="Lilita One"/>
              </a:rPr>
              <a:t>Simulasi</a:t>
            </a:r>
            <a:r>
              <a:rPr lang="en-US" sz="4000" dirty="0">
                <a:solidFill>
                  <a:schemeClr val="tx1"/>
                </a:solidFill>
                <a:latin typeface="Lilita One"/>
                <a:ea typeface="Lilita One"/>
                <a:cs typeface="Lilita One"/>
                <a:sym typeface="Lilita One"/>
              </a:rPr>
              <a:t> Job Interview </a:t>
            </a:r>
            <a:endParaRPr lang="en-US" sz="4000" i="0" u="none" strike="noStrike" cap="none" dirty="0">
              <a:solidFill>
                <a:schemeClr val="tx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3284B-CC5A-5F28-75B5-0A56CE91B43A}"/>
              </a:ext>
            </a:extLst>
          </p:cNvPr>
          <p:cNvSpPr txBox="1"/>
          <p:nvPr/>
        </p:nvSpPr>
        <p:spPr>
          <a:xfrm>
            <a:off x="3844696" y="3736986"/>
            <a:ext cx="13071423" cy="5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Daftar </a:t>
            </a:r>
            <a:r>
              <a:rPr lang="en-ID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Pertanyaan</a:t>
            </a:r>
            <a:r>
              <a:rPr lang="en-ID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endParaRPr lang="en-US" sz="18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6C58A-A825-D125-3D5D-9CFE0C0EE265}"/>
              </a:ext>
            </a:extLst>
          </p:cNvPr>
          <p:cNvSpPr txBox="1"/>
          <p:nvPr/>
        </p:nvSpPr>
        <p:spPr>
          <a:xfrm>
            <a:off x="4331799" y="4329714"/>
            <a:ext cx="9124236" cy="280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Ceritakan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tentang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diri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Anda!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Apa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kekuatan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dan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kelemahan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Anda?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Mengapa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Anda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ingin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bekerja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perusahaan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kami?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Bagaimana Anda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menangani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konflik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di tempat kerja?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Kontribusi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apa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yang dapat Anda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berikan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kepada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perusahaan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?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pic>
        <p:nvPicPr>
          <p:cNvPr id="7" name="Google Shape;164;p14">
            <a:extLst>
              <a:ext uri="{FF2B5EF4-FFF2-40B4-BE49-F238E27FC236}">
                <a16:creationId xmlns:a16="http://schemas.microsoft.com/office/drawing/2014/main" id="{0CAF36DE-A9F8-FD5D-0BB8-2905873DA62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79950" y="3103534"/>
            <a:ext cx="5843974" cy="75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1;p16">
            <a:extLst>
              <a:ext uri="{FF2B5EF4-FFF2-40B4-BE49-F238E27FC236}">
                <a16:creationId xmlns:a16="http://schemas.microsoft.com/office/drawing/2014/main" id="{9F77799A-0DC1-C904-02B7-DE67868384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178784" flipH="1" flipV="1">
            <a:off x="-150195" y="-2633553"/>
            <a:ext cx="3271708" cy="6890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67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6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191" name="Google Shape;191;p16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1076" y="4134425"/>
            <a:ext cx="5893750" cy="75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4C629-B142-D10A-55A1-6BD8E371D467}"/>
              </a:ext>
            </a:extLst>
          </p:cNvPr>
          <p:cNvSpPr txBox="1"/>
          <p:nvPr/>
        </p:nvSpPr>
        <p:spPr>
          <a:xfrm>
            <a:off x="7832377" y="1534968"/>
            <a:ext cx="101483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Talkshow with Dosen  </a:t>
            </a:r>
            <a:endParaRPr lang="en-US" sz="4000" i="0" u="none" strike="noStrike" cap="none" dirty="0">
              <a:solidFill>
                <a:schemeClr val="bg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B9BC8-5AC3-3EB8-9C3A-5982C29A8A67}"/>
              </a:ext>
            </a:extLst>
          </p:cNvPr>
          <p:cNvSpPr txBox="1"/>
          <p:nvPr/>
        </p:nvSpPr>
        <p:spPr>
          <a:xfrm>
            <a:off x="8708831" y="2493814"/>
            <a:ext cx="7765359" cy="648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Topik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yang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akan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diangkat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yaitu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personal branding, manner, dan public speaking. 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Talkshow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dilakukan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oleh dua pembicara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selama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1 jam 30 menit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Sesi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QnA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dilakukan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selama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20 menit,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dengan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3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penanya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 (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jika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waktu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masih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tersedia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, tambah 2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penanya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)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Pada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sesi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terakhir setelah bridging MC, dosen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diberikan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waktu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untuk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menyampaikan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motivasi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kepada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mahasiswa </a:t>
            </a:r>
          </a:p>
        </p:txBody>
      </p:sp>
      <p:grpSp>
        <p:nvGrpSpPr>
          <p:cNvPr id="7" name="Google Shape;334;p22">
            <a:extLst>
              <a:ext uri="{FF2B5EF4-FFF2-40B4-BE49-F238E27FC236}">
                <a16:creationId xmlns:a16="http://schemas.microsoft.com/office/drawing/2014/main" id="{DD671C18-B3AF-CD54-EDEF-46B8F98AC5EB}"/>
              </a:ext>
            </a:extLst>
          </p:cNvPr>
          <p:cNvGrpSpPr/>
          <p:nvPr/>
        </p:nvGrpSpPr>
        <p:grpSpPr>
          <a:xfrm rot="3614616">
            <a:off x="-1030182" y="2309637"/>
            <a:ext cx="8520378" cy="8520378"/>
            <a:chOff x="0" y="0"/>
            <a:chExt cx="812800" cy="812800"/>
          </a:xfrm>
        </p:grpSpPr>
        <p:sp>
          <p:nvSpPr>
            <p:cNvPr id="8" name="Google Shape;335;p22">
              <a:extLst>
                <a:ext uri="{FF2B5EF4-FFF2-40B4-BE49-F238E27FC236}">
                  <a16:creationId xmlns:a16="http://schemas.microsoft.com/office/drawing/2014/main" id="{16C67A3F-44B6-BC7E-850C-6F3BE4132C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5400000" scaled="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;p22">
              <a:extLst>
                <a:ext uri="{FF2B5EF4-FFF2-40B4-BE49-F238E27FC236}">
                  <a16:creationId xmlns:a16="http://schemas.microsoft.com/office/drawing/2014/main" id="{75D78791-6A5F-AF1F-A048-466C914CBCA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1FD3C3-A680-BDEA-08BB-FD99641D2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3665" y="2635042"/>
            <a:ext cx="7869568" cy="7869568"/>
          </a:xfrm>
          <a:prstGeom prst="rect">
            <a:avLst/>
          </a:prstGeom>
        </p:spPr>
      </p:pic>
      <p:pic>
        <p:nvPicPr>
          <p:cNvPr id="200" name="Google Shape;2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37715">
            <a:off x="2034687" y="4206945"/>
            <a:ext cx="6879251" cy="884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0;p11">
            <a:extLst>
              <a:ext uri="{FF2B5EF4-FFF2-40B4-BE49-F238E27FC236}">
                <a16:creationId xmlns:a16="http://schemas.microsoft.com/office/drawing/2014/main" id="{00FF6926-6E81-1209-BCC7-87D60BDE8FE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00000">
            <a:off x="1609972" y="-2027003"/>
            <a:ext cx="4313301" cy="793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29124" y="-2416400"/>
            <a:ext cx="5893750" cy="75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6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191" name="Google Shape;191;p16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1076" y="4134425"/>
            <a:ext cx="5893750" cy="75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4C629-B142-D10A-55A1-6BD8E371D467}"/>
              </a:ext>
            </a:extLst>
          </p:cNvPr>
          <p:cNvSpPr txBox="1"/>
          <p:nvPr/>
        </p:nvSpPr>
        <p:spPr>
          <a:xfrm>
            <a:off x="7765360" y="1333070"/>
            <a:ext cx="101483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B9BC8-5AC3-3EB8-9C3A-5982C29A8A67}"/>
              </a:ext>
            </a:extLst>
          </p:cNvPr>
          <p:cNvSpPr txBox="1"/>
          <p:nvPr/>
        </p:nvSpPr>
        <p:spPr>
          <a:xfrm>
            <a:off x="1676215" y="3529206"/>
            <a:ext cx="7765359" cy="390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Datang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tepat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waktu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Wajib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membawa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air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minum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Wajib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membawa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alat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tulis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Memakai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dresscode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sopan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dan formal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Memakai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alas kaki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tertutup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/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sepatu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pic>
        <p:nvPicPr>
          <p:cNvPr id="11" name="Google Shape;80;p11">
            <a:extLst>
              <a:ext uri="{FF2B5EF4-FFF2-40B4-BE49-F238E27FC236}">
                <a16:creationId xmlns:a16="http://schemas.microsoft.com/office/drawing/2014/main" id="{00FF6926-6E81-1209-BCC7-87D60BDE8F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1789211" y="-1841723"/>
            <a:ext cx="4186937" cy="776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29124" y="-2416400"/>
            <a:ext cx="5893750" cy="75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A0A6F-1F48-DCB7-702E-CFB2AD1943A7}"/>
              </a:ext>
            </a:extLst>
          </p:cNvPr>
          <p:cNvSpPr txBox="1"/>
          <p:nvPr/>
        </p:nvSpPr>
        <p:spPr>
          <a:xfrm>
            <a:off x="2205555" y="2733747"/>
            <a:ext cx="101483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7A4E-BEC1-E1B8-5735-D4C2901EDE0F}"/>
              </a:ext>
            </a:extLst>
          </p:cNvPr>
          <p:cNvSpPr txBox="1"/>
          <p:nvPr/>
        </p:nvSpPr>
        <p:spPr>
          <a:xfrm>
            <a:off x="8644128" y="3529205"/>
            <a:ext cx="7765359" cy="2609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Datang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terlambat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.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Tidak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diperbolehkan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menggunakan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sandal.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Tidak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diperbolehkan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membawa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minuman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beralkohol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dalam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bentuk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apapun</a:t>
            </a:r>
            <a:r>
              <a:rPr lang="en-US" sz="28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99132-7887-CAE2-A91A-507BD4D820A7}"/>
              </a:ext>
            </a:extLst>
          </p:cNvPr>
          <p:cNvSpPr txBox="1"/>
          <p:nvPr/>
        </p:nvSpPr>
        <p:spPr>
          <a:xfrm>
            <a:off x="8483818" y="2719680"/>
            <a:ext cx="101483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DON’T</a:t>
            </a:r>
          </a:p>
        </p:txBody>
      </p:sp>
    </p:spTree>
    <p:extLst>
      <p:ext uri="{BB962C8B-B14F-4D97-AF65-F5344CB8AC3E}">
        <p14:creationId xmlns:p14="http://schemas.microsoft.com/office/powerpoint/2010/main" val="1220879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9"/>
          <p:cNvGrpSpPr/>
          <p:nvPr/>
        </p:nvGrpSpPr>
        <p:grpSpPr>
          <a:xfrm>
            <a:off x="406992" y="-664035"/>
            <a:ext cx="17474015" cy="10706767"/>
            <a:chOff x="0" y="-47625"/>
            <a:chExt cx="815425" cy="499631"/>
          </a:xfrm>
        </p:grpSpPr>
        <p:sp>
          <p:nvSpPr>
            <p:cNvPr id="493" name="Google Shape;493;p29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9" name="Google Shape;4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1509" y="-300402"/>
            <a:ext cx="2658170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9968" y="-1741083"/>
            <a:ext cx="4290949" cy="55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7;p12">
            <a:extLst>
              <a:ext uri="{FF2B5EF4-FFF2-40B4-BE49-F238E27FC236}">
                <a16:creationId xmlns:a16="http://schemas.microsoft.com/office/drawing/2014/main" id="{4B22E28B-0FBB-4140-0892-0DC8FEC007F4}"/>
              </a:ext>
            </a:extLst>
          </p:cNvPr>
          <p:cNvSpPr txBox="1"/>
          <p:nvPr/>
        </p:nvSpPr>
        <p:spPr>
          <a:xfrm>
            <a:off x="890224" y="477614"/>
            <a:ext cx="165075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 err="1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Dresscode</a:t>
            </a:r>
            <a:r>
              <a:rPr lang="en-US" sz="9000" b="1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r>
              <a:rPr lang="en-US" sz="9000" b="1" dirty="0" err="1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Peserta</a:t>
            </a:r>
            <a:r>
              <a:rPr lang="en-US" sz="9000" b="1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endParaRPr b="1" dirty="0">
              <a:solidFill>
                <a:srgbClr val="ED784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B1D2E4-C6D0-2B8C-5E5E-4745C1A8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634" t="25955" b="7865"/>
          <a:stretch/>
        </p:blipFill>
        <p:spPr>
          <a:xfrm>
            <a:off x="3167831" y="6657390"/>
            <a:ext cx="1630401" cy="2597467"/>
          </a:xfrm>
          <a:prstGeom prst="rect">
            <a:avLst/>
          </a:prstGeom>
        </p:spPr>
      </p:pic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07570D43-0094-F2A3-0F8A-9152EB75999C}"/>
              </a:ext>
            </a:extLst>
          </p:cNvPr>
          <p:cNvSpPr/>
          <p:nvPr/>
        </p:nvSpPr>
        <p:spPr>
          <a:xfrm>
            <a:off x="6783452" y="2330876"/>
            <a:ext cx="4646548" cy="1199593"/>
          </a:xfrm>
          <a:prstGeom prst="snip2DiagRect">
            <a:avLst/>
          </a:prstGeom>
          <a:solidFill>
            <a:srgbClr val="6699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CC46B4-44FA-56AF-BCA4-FD0221D99785}"/>
              </a:ext>
            </a:extLst>
          </p:cNvPr>
          <p:cNvSpPr txBox="1"/>
          <p:nvPr/>
        </p:nvSpPr>
        <p:spPr>
          <a:xfrm>
            <a:off x="6824632" y="2402236"/>
            <a:ext cx="44868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SMART CASUAL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Beberapa</a:t>
            </a:r>
            <a:r>
              <a:rPr lang="en-US" sz="28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contoh</a:t>
            </a:r>
            <a:r>
              <a:rPr lang="en-US" sz="28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 :</a:t>
            </a:r>
            <a:endParaRPr lang="en-US" sz="2000" i="0" u="none" strike="noStrike" cap="none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ACABF-ED34-F43E-500A-3E83F0BB91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58" b="5627"/>
          <a:stretch/>
        </p:blipFill>
        <p:spPr>
          <a:xfrm>
            <a:off x="4994772" y="6657390"/>
            <a:ext cx="1630401" cy="25974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32A123A-BD24-DCB4-780D-5267DEEB02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068" t="22070" r="24036"/>
          <a:stretch/>
        </p:blipFill>
        <p:spPr>
          <a:xfrm>
            <a:off x="8126124" y="3757296"/>
            <a:ext cx="1649338" cy="27440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BDFFB3-2F78-0584-AD8C-ADD98107B3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244" t="15429" r="17254"/>
          <a:stretch/>
        </p:blipFill>
        <p:spPr>
          <a:xfrm>
            <a:off x="9973384" y="3757296"/>
            <a:ext cx="1693866" cy="27440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ECE270-CA5D-BC28-EA1D-49C3F0B91E0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5583"/>
          <a:stretch/>
        </p:blipFill>
        <p:spPr>
          <a:xfrm>
            <a:off x="8126124" y="6657390"/>
            <a:ext cx="1644520" cy="2597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915CE7-5A55-80A8-97D6-88938B7A7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9693" t="18906" r="19147"/>
          <a:stretch/>
        </p:blipFill>
        <p:spPr>
          <a:xfrm>
            <a:off x="9906830" y="6657390"/>
            <a:ext cx="1795221" cy="26166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565751-9C28-DFA7-53BB-74C35F0CF3B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5985" t="15347" r="16787" b="5558"/>
          <a:stretch/>
        </p:blipFill>
        <p:spPr>
          <a:xfrm>
            <a:off x="14988733" y="3757296"/>
            <a:ext cx="1851437" cy="27344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97DF66-DABC-CFD2-00F9-B61D9AA806E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926" r="23265"/>
          <a:stretch/>
        </p:blipFill>
        <p:spPr>
          <a:xfrm>
            <a:off x="13188076" y="3789216"/>
            <a:ext cx="1614504" cy="27232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E47A0E1-B37B-B1C5-58F1-B299B30E363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0475" t="5262"/>
          <a:stretch/>
        </p:blipFill>
        <p:spPr>
          <a:xfrm>
            <a:off x="13188076" y="6657390"/>
            <a:ext cx="1647347" cy="261663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9A5392A-9ECB-A74E-075F-1BC0E3BE75F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5366" t="23864"/>
          <a:stretch/>
        </p:blipFill>
        <p:spPr>
          <a:xfrm>
            <a:off x="14983296" y="6657390"/>
            <a:ext cx="1831312" cy="2616633"/>
          </a:xfrm>
          <a:prstGeom prst="rect">
            <a:avLst/>
          </a:prstGeom>
        </p:spPr>
      </p:pic>
      <p:pic>
        <p:nvPicPr>
          <p:cNvPr id="5" name="Picture 4" descr="A person wearing a suit and pants&#10;&#10;Description automatically generated">
            <a:extLst>
              <a:ext uri="{FF2B5EF4-FFF2-40B4-BE49-F238E27FC236}">
                <a16:creationId xmlns:a16="http://schemas.microsoft.com/office/drawing/2014/main" id="{6ED41B12-74FB-FCDD-F0AB-98C0857439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21554" y="3530470"/>
            <a:ext cx="5233268" cy="26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D9F8-090F-D6A2-74DA-8D070A6E7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44FAC-3E23-D5D7-7404-61E5E6A2E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85900" y="4267200"/>
            <a:ext cx="10929900" cy="1752600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Pelaksanaan</a:t>
            </a:r>
            <a:r>
              <a:rPr lang="en-US" sz="4000" dirty="0">
                <a:solidFill>
                  <a:schemeClr val="tx1"/>
                </a:solidFill>
              </a:rPr>
              <a:t> BK 2023</a:t>
            </a:r>
            <a:endParaRPr lang="en-ID" sz="4000" dirty="0">
              <a:solidFill>
                <a:schemeClr val="tx1"/>
              </a:solidFill>
            </a:endParaRPr>
          </a:p>
        </p:txBody>
      </p:sp>
      <p:pic>
        <p:nvPicPr>
          <p:cNvPr id="4" name="WhatsApp Video 2024-10-14 at 20.31.19">
            <a:hlinkClick r:id="" action="ppaction://media"/>
            <a:extLst>
              <a:ext uri="{FF2B5EF4-FFF2-40B4-BE49-F238E27FC236}">
                <a16:creationId xmlns:a16="http://schemas.microsoft.com/office/drawing/2014/main" id="{25D4B3EE-0F0C-91B8-8ACB-0C6238335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3328" y="281133"/>
            <a:ext cx="5470163" cy="97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9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493" name="Google Shape;493;p29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6" name="Google Shape;496;p29"/>
          <p:cNvSpPr txBox="1"/>
          <p:nvPr/>
        </p:nvSpPr>
        <p:spPr>
          <a:xfrm>
            <a:off x="5048391" y="3320749"/>
            <a:ext cx="8685445" cy="230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i="0" u="none" strike="noStrike" cap="none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Terima Kasih</a:t>
            </a:r>
            <a:endParaRPr sz="4800" dirty="0"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98" name="Google Shape;498;p29"/>
          <p:cNvSpPr txBox="1"/>
          <p:nvPr/>
        </p:nvSpPr>
        <p:spPr>
          <a:xfrm>
            <a:off x="3065163" y="5452706"/>
            <a:ext cx="126519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0" u="none" strike="noStrike" cap="none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Unlocking Your Professional Potential</a:t>
            </a:r>
          </a:p>
        </p:txBody>
      </p:sp>
      <p:pic>
        <p:nvPicPr>
          <p:cNvPr id="499" name="Google Shape;4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2658170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7626" y="-2209550"/>
            <a:ext cx="4290949" cy="55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2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100" name="Google Shape;100;p12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2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" name="Google Shape;1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726" y="4351175"/>
            <a:ext cx="4549450" cy="6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5367" y="3549422"/>
            <a:ext cx="3308850" cy="7281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2"/>
          <p:cNvSpPr txBox="1"/>
          <p:nvPr/>
        </p:nvSpPr>
        <p:spPr>
          <a:xfrm>
            <a:off x="890224" y="1943553"/>
            <a:ext cx="165075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Jadwal </a:t>
            </a:r>
            <a:r>
              <a:rPr lang="en-US" sz="9000" b="1" dirty="0" err="1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Pelaksanaan</a:t>
            </a:r>
            <a:endParaRPr b="1" dirty="0">
              <a:solidFill>
                <a:srgbClr val="ED784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26" name="Google Shape;12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7853" y="-1888575"/>
            <a:ext cx="5560447" cy="7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78256-C1EC-680A-11ED-E068C3B9A20D}"/>
              </a:ext>
            </a:extLst>
          </p:cNvPr>
          <p:cNvSpPr txBox="1"/>
          <p:nvPr/>
        </p:nvSpPr>
        <p:spPr>
          <a:xfrm>
            <a:off x="8143344" y="4118928"/>
            <a:ext cx="69398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Sabtu</a:t>
            </a:r>
            <a:endParaRPr lang="en-ID" sz="32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16, 23, 30 November 2024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78B57-0EFD-E076-DDEF-FCC0B2A299C7}"/>
              </a:ext>
            </a:extLst>
          </p:cNvPr>
          <p:cNvSpPr txBox="1"/>
          <p:nvPr/>
        </p:nvSpPr>
        <p:spPr>
          <a:xfrm>
            <a:off x="5025131" y="4116208"/>
            <a:ext cx="3308849" cy="75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H</a:t>
            </a:r>
            <a:r>
              <a:rPr lang="en-ID" sz="32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ari</a:t>
            </a:r>
            <a:r>
              <a:rPr lang="en-ID" sz="32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/</a:t>
            </a:r>
            <a:r>
              <a:rPr lang="en-ID" sz="32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tanggal</a:t>
            </a:r>
            <a:r>
              <a:rPr lang="en-ID" sz="32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	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B1CF5-5233-32CC-B550-B899B6CBCDCF}"/>
              </a:ext>
            </a:extLst>
          </p:cNvPr>
          <p:cNvSpPr txBox="1"/>
          <p:nvPr/>
        </p:nvSpPr>
        <p:spPr>
          <a:xfrm>
            <a:off x="5025130" y="5276026"/>
            <a:ext cx="3308850" cy="75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Waktu		: </a:t>
            </a:r>
            <a:endParaRPr lang="en-ID" sz="32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99146-50E1-4CF4-91EC-4F91A85088D1}"/>
              </a:ext>
            </a:extLst>
          </p:cNvPr>
          <p:cNvSpPr txBox="1"/>
          <p:nvPr/>
        </p:nvSpPr>
        <p:spPr>
          <a:xfrm>
            <a:off x="8201402" y="5284613"/>
            <a:ext cx="6939888" cy="75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08.00 – 15.30 WIB</a:t>
            </a:r>
            <a:endParaRPr lang="en-ID" sz="32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CD24C-E236-B13E-64E5-BBCAF2B376CE}"/>
              </a:ext>
            </a:extLst>
          </p:cNvPr>
          <p:cNvSpPr txBox="1"/>
          <p:nvPr/>
        </p:nvSpPr>
        <p:spPr>
          <a:xfrm>
            <a:off x="5025130" y="6296599"/>
            <a:ext cx="3308850" cy="75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Tempat 		: </a:t>
            </a:r>
            <a:endParaRPr lang="en-ID" sz="32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1BB75-5F08-A691-0332-24FD4F96AB2D}"/>
              </a:ext>
            </a:extLst>
          </p:cNvPr>
          <p:cNvSpPr txBox="1"/>
          <p:nvPr/>
        </p:nvSpPr>
        <p:spPr>
          <a:xfrm>
            <a:off x="8201402" y="6309791"/>
            <a:ext cx="6939888" cy="75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Gedung H dan Aula E.3  </a:t>
            </a:r>
            <a:endParaRPr lang="en-ID" sz="32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113879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4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372" name="Google Shape;372;p24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5" name="Google Shape;4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5811" y="-255463"/>
            <a:ext cx="3651875" cy="28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0972" y="-255463"/>
            <a:ext cx="3121175" cy="393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04850" y="7306525"/>
            <a:ext cx="3856599" cy="49757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15;p17">
            <a:extLst>
              <a:ext uri="{FF2B5EF4-FFF2-40B4-BE49-F238E27FC236}">
                <a16:creationId xmlns:a16="http://schemas.microsoft.com/office/drawing/2014/main" id="{BA7B74E4-4DA4-6496-AB47-30F7C3E13083}"/>
              </a:ext>
            </a:extLst>
          </p:cNvPr>
          <p:cNvSpPr txBox="1"/>
          <p:nvPr/>
        </p:nvSpPr>
        <p:spPr>
          <a:xfrm>
            <a:off x="4076100" y="967757"/>
            <a:ext cx="10135800" cy="184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Peserta</a:t>
            </a:r>
            <a:endParaRPr b="1" dirty="0">
              <a:solidFill>
                <a:srgbClr val="ED784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4" name="Google Shape;415;p24">
            <a:extLst>
              <a:ext uri="{FF2B5EF4-FFF2-40B4-BE49-F238E27FC236}">
                <a16:creationId xmlns:a16="http://schemas.microsoft.com/office/drawing/2014/main" id="{4EE39456-0176-E1A6-8D7D-D58C975C4F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flipV="1">
            <a:off x="-6738" y="7553048"/>
            <a:ext cx="3651875" cy="28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16;p24">
            <a:extLst>
              <a:ext uri="{FF2B5EF4-FFF2-40B4-BE49-F238E27FC236}">
                <a16:creationId xmlns:a16="http://schemas.microsoft.com/office/drawing/2014/main" id="{C7356DED-CBCA-4021-FA00-49246DC834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flipV="1">
            <a:off x="15295552" y="6859588"/>
            <a:ext cx="3121175" cy="3935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FB69D3-D41F-866C-456C-1124B048B5F3}"/>
              </a:ext>
            </a:extLst>
          </p:cNvPr>
          <p:cNvSpPr txBox="1"/>
          <p:nvPr/>
        </p:nvSpPr>
        <p:spPr>
          <a:xfrm>
            <a:off x="3120572" y="4502159"/>
            <a:ext cx="12329834" cy="1207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b="1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959</a:t>
            </a:r>
            <a:r>
              <a:rPr lang="en-ID" sz="5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ID" sz="5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Mahasiswa</a:t>
            </a:r>
            <a:r>
              <a:rPr lang="en-ID" sz="5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ID" sz="5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Fakultas</a:t>
            </a:r>
            <a:r>
              <a:rPr lang="en-ID" sz="5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ID" sz="5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Ilmu</a:t>
            </a:r>
            <a:r>
              <a:rPr lang="en-ID" sz="5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ID" sz="5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Komputer</a:t>
            </a:r>
            <a:endParaRPr lang="en-US" sz="44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275907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8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477" name="Google Shape;477;p28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8"/>
          <p:cNvSpPr txBox="1"/>
          <p:nvPr/>
        </p:nvSpPr>
        <p:spPr>
          <a:xfrm>
            <a:off x="5093191" y="2060751"/>
            <a:ext cx="10926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Goal </a:t>
            </a:r>
            <a:r>
              <a:rPr lang="en-US" sz="9000" b="1" i="0" u="none" strike="noStrike" cap="none" dirty="0" err="1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Softskill</a:t>
            </a:r>
            <a:endParaRPr b="1" dirty="0">
              <a:solidFill>
                <a:srgbClr val="ED784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484" name="Google Shape;4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1549" y="-217165"/>
            <a:ext cx="4046950" cy="320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891" y="6646522"/>
            <a:ext cx="3062686" cy="38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90900" y="6825625"/>
            <a:ext cx="3803900" cy="49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5425" y="-1900000"/>
            <a:ext cx="3803900" cy="490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FEF60F-B16C-9462-4B0A-0142C218E650}"/>
              </a:ext>
            </a:extLst>
          </p:cNvPr>
          <p:cNvSpPr txBox="1"/>
          <p:nvPr/>
        </p:nvSpPr>
        <p:spPr>
          <a:xfrm>
            <a:off x="5093191" y="3764823"/>
            <a:ext cx="8101618" cy="390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</a:t>
            </a:r>
            <a:r>
              <a:rPr lang="en-ID" sz="2400" dirty="0" err="1">
                <a:latin typeface="Abadi" panose="020B0604020104020204" pitchFamily="34" charset="0"/>
              </a:rPr>
              <a:t>embantu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mahasiswa</a:t>
            </a:r>
            <a:r>
              <a:rPr lang="en-ID" sz="2400" dirty="0">
                <a:latin typeface="Abadi" panose="020B0604020104020204" pitchFamily="34" charset="0"/>
              </a:rPr>
              <a:t>  </a:t>
            </a:r>
            <a:r>
              <a:rPr lang="en-ID" sz="2400" dirty="0" err="1">
                <a:latin typeface="Abadi" panose="020B0604020104020204" pitchFamily="34" charset="0"/>
              </a:rPr>
              <a:t>menggali</a:t>
            </a:r>
            <a:r>
              <a:rPr lang="en-ID" sz="2400" dirty="0">
                <a:latin typeface="Abadi" panose="020B0604020104020204" pitchFamily="34" charset="0"/>
              </a:rPr>
              <a:t>, </a:t>
            </a:r>
            <a:r>
              <a:rPr lang="en-ID" sz="2400" dirty="0" err="1">
                <a:latin typeface="Abadi" panose="020B0604020104020204" pitchFamily="34" charset="0"/>
              </a:rPr>
              <a:t>mengembangkan</a:t>
            </a:r>
            <a:r>
              <a:rPr lang="en-ID" sz="2400" dirty="0">
                <a:latin typeface="Abadi" panose="020B0604020104020204" pitchFamily="34" charset="0"/>
              </a:rPr>
              <a:t>, dan </a:t>
            </a:r>
            <a:r>
              <a:rPr lang="en-ID" sz="2400" dirty="0" err="1">
                <a:latin typeface="Abadi" panose="020B0604020104020204" pitchFamily="34" charset="0"/>
              </a:rPr>
              <a:t>memperkuat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keterampilan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softskill</a:t>
            </a:r>
            <a:r>
              <a:rPr lang="en-ID" sz="2400" dirty="0">
                <a:latin typeface="Abadi" panose="020B0604020104020204" pitchFamily="34" charset="0"/>
              </a:rPr>
              <a:t> yang </a:t>
            </a:r>
            <a:r>
              <a:rPr lang="en-ID" sz="2400" dirty="0" err="1">
                <a:latin typeface="Abadi" panose="020B0604020104020204" pitchFamily="34" charset="0"/>
              </a:rPr>
              <a:t>esensial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dalam</a:t>
            </a:r>
            <a:r>
              <a:rPr lang="en-ID" sz="2400" dirty="0">
                <a:latin typeface="Abadi" panose="020B0604020104020204" pitchFamily="34" charset="0"/>
              </a:rPr>
              <a:t> dunia professional. </a:t>
            </a:r>
            <a:r>
              <a:rPr lang="en-ID" sz="2400" dirty="0" err="1">
                <a:latin typeface="Abadi" panose="020B0604020104020204" pitchFamily="34" charset="0"/>
              </a:rPr>
              <a:t>Softskill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bukan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hanya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tentang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pembentukan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citra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diri</a:t>
            </a:r>
            <a:r>
              <a:rPr lang="en-ID" sz="2400" dirty="0">
                <a:latin typeface="Abadi" panose="020B0604020104020204" pitchFamily="34" charset="0"/>
              </a:rPr>
              <a:t> yang </a:t>
            </a:r>
            <a:r>
              <a:rPr lang="en-ID" sz="2400" dirty="0" err="1">
                <a:latin typeface="Abadi" panose="020B0604020104020204" pitchFamily="34" charset="0"/>
              </a:rPr>
              <a:t>baik</a:t>
            </a:r>
            <a:r>
              <a:rPr lang="en-ID" sz="2400" dirty="0">
                <a:latin typeface="Abadi" panose="020B0604020104020204" pitchFamily="34" charset="0"/>
              </a:rPr>
              <a:t>, </a:t>
            </a:r>
            <a:r>
              <a:rPr lang="en-ID" sz="2400" dirty="0" err="1">
                <a:latin typeface="Abadi" panose="020B0604020104020204" pitchFamily="34" charset="0"/>
              </a:rPr>
              <a:t>tetapi</a:t>
            </a:r>
            <a:r>
              <a:rPr lang="en-ID" sz="2400" dirty="0">
                <a:latin typeface="Abadi" panose="020B0604020104020204" pitchFamily="34" charset="0"/>
              </a:rPr>
              <a:t> juga </a:t>
            </a:r>
            <a:r>
              <a:rPr lang="en-ID" sz="2400" dirty="0" err="1">
                <a:latin typeface="Abadi" panose="020B0604020104020204" pitchFamily="34" charset="0"/>
              </a:rPr>
              <a:t>tentang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bagaimana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cara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efektif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berkomunikasi</a:t>
            </a:r>
            <a:r>
              <a:rPr lang="en-ID" sz="2400" dirty="0">
                <a:latin typeface="Abadi" panose="020B0604020104020204" pitchFamily="34" charset="0"/>
              </a:rPr>
              <a:t> dan </a:t>
            </a:r>
            <a:r>
              <a:rPr lang="en-ID" sz="2400" dirty="0" err="1">
                <a:latin typeface="Abadi" panose="020B0604020104020204" pitchFamily="34" charset="0"/>
              </a:rPr>
              <a:t>berperilaku</a:t>
            </a:r>
            <a:r>
              <a:rPr lang="en-ID" sz="2400" dirty="0">
                <a:latin typeface="Abadi" panose="020B0604020104020204" pitchFamily="34" charset="0"/>
              </a:rPr>
              <a:t> di </a:t>
            </a:r>
            <a:r>
              <a:rPr lang="en-ID" sz="2400" dirty="0" err="1">
                <a:latin typeface="Abadi" panose="020B0604020104020204" pitchFamily="34" charset="0"/>
              </a:rPr>
              <a:t>lingkungan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profesional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untuk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mencapai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tujuan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karier</a:t>
            </a:r>
            <a:r>
              <a:rPr lang="en-ID" sz="2400" dirty="0">
                <a:latin typeface="Abadi" panose="020B0604020104020204" pitchFamily="34" charset="0"/>
              </a:rPr>
              <a:t> yang </a:t>
            </a:r>
            <a:r>
              <a:rPr lang="en-ID" sz="2400" dirty="0" err="1">
                <a:latin typeface="Abadi" panose="020B0604020104020204" pitchFamily="34" charset="0"/>
              </a:rPr>
              <a:t>lebih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tinggi</a:t>
            </a:r>
            <a:r>
              <a:rPr lang="en-ID" sz="2400" dirty="0">
                <a:latin typeface="Abadi" panose="020B0604020104020204" pitchFamily="34" charset="0"/>
              </a:rPr>
              <a:t>.</a:t>
            </a:r>
            <a:endParaRPr lang="en-US" sz="18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pic>
        <p:nvPicPr>
          <p:cNvPr id="3" name="Google Shape;80;p11">
            <a:extLst>
              <a:ext uri="{FF2B5EF4-FFF2-40B4-BE49-F238E27FC236}">
                <a16:creationId xmlns:a16="http://schemas.microsoft.com/office/drawing/2014/main" id="{CA85B437-473B-272B-0D41-4566CAA3EFE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69576" y="-224472"/>
            <a:ext cx="4313301" cy="793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4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372" name="Google Shape;372;p24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5" name="Google Shape;4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5811" y="-255463"/>
            <a:ext cx="3651875" cy="28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0972" y="-255463"/>
            <a:ext cx="3121175" cy="393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04850" y="6174411"/>
            <a:ext cx="3856599" cy="49757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15;p17">
            <a:extLst>
              <a:ext uri="{FF2B5EF4-FFF2-40B4-BE49-F238E27FC236}">
                <a16:creationId xmlns:a16="http://schemas.microsoft.com/office/drawing/2014/main" id="{BA7B74E4-4DA4-6496-AB47-30F7C3E13083}"/>
              </a:ext>
            </a:extLst>
          </p:cNvPr>
          <p:cNvSpPr txBox="1"/>
          <p:nvPr/>
        </p:nvSpPr>
        <p:spPr>
          <a:xfrm>
            <a:off x="3875107" y="418108"/>
            <a:ext cx="10135800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Rundown</a:t>
            </a:r>
            <a:endParaRPr sz="1100" b="1" dirty="0">
              <a:solidFill>
                <a:srgbClr val="ED784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4EE25C-56E5-6DF8-FC13-4A1B7730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90800"/>
              </p:ext>
            </p:extLst>
          </p:nvPr>
        </p:nvGraphicFramePr>
        <p:xfrm>
          <a:off x="1686510" y="1972139"/>
          <a:ext cx="14914979" cy="77160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88587">
                  <a:extLst>
                    <a:ext uri="{9D8B030D-6E8A-4147-A177-3AD203B41FA5}">
                      <a16:colId xmlns:a16="http://schemas.microsoft.com/office/drawing/2014/main" val="1107342475"/>
                    </a:ext>
                  </a:extLst>
                </a:gridCol>
                <a:gridCol w="160312">
                  <a:extLst>
                    <a:ext uri="{9D8B030D-6E8A-4147-A177-3AD203B41FA5}">
                      <a16:colId xmlns:a16="http://schemas.microsoft.com/office/drawing/2014/main" val="3287811227"/>
                    </a:ext>
                  </a:extLst>
                </a:gridCol>
                <a:gridCol w="961868">
                  <a:extLst>
                    <a:ext uri="{9D8B030D-6E8A-4147-A177-3AD203B41FA5}">
                      <a16:colId xmlns:a16="http://schemas.microsoft.com/office/drawing/2014/main" val="1624529508"/>
                    </a:ext>
                  </a:extLst>
                </a:gridCol>
                <a:gridCol w="905352">
                  <a:extLst>
                    <a:ext uri="{9D8B030D-6E8A-4147-A177-3AD203B41FA5}">
                      <a16:colId xmlns:a16="http://schemas.microsoft.com/office/drawing/2014/main" val="1029270804"/>
                    </a:ext>
                  </a:extLst>
                </a:gridCol>
                <a:gridCol w="4318130">
                  <a:extLst>
                    <a:ext uri="{9D8B030D-6E8A-4147-A177-3AD203B41FA5}">
                      <a16:colId xmlns:a16="http://schemas.microsoft.com/office/drawing/2014/main" val="647215340"/>
                    </a:ext>
                  </a:extLst>
                </a:gridCol>
                <a:gridCol w="5597542">
                  <a:extLst>
                    <a:ext uri="{9D8B030D-6E8A-4147-A177-3AD203B41FA5}">
                      <a16:colId xmlns:a16="http://schemas.microsoft.com/office/drawing/2014/main" val="3479439051"/>
                    </a:ext>
                  </a:extLst>
                </a:gridCol>
                <a:gridCol w="1983188">
                  <a:extLst>
                    <a:ext uri="{9D8B030D-6E8A-4147-A177-3AD203B41FA5}">
                      <a16:colId xmlns:a16="http://schemas.microsoft.com/office/drawing/2014/main" val="988477253"/>
                    </a:ext>
                  </a:extLst>
                </a:gridCol>
              </a:tblGrid>
              <a:tr h="541216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ID" sz="2400" b="1" dirty="0">
                          <a:effectLst/>
                        </a:rPr>
                        <a:t>BREAKDOWN SOFTSKILL </a:t>
                      </a:r>
                      <a:endParaRPr lang="en-ID" sz="24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0441" marR="110441" marT="55221" marB="55221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28228"/>
                  </a:ext>
                </a:extLst>
              </a:tr>
              <a:tr h="43077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ID" sz="1700" b="1" dirty="0">
                          <a:effectLst/>
                        </a:rPr>
                        <a:t>Waktu</a:t>
                      </a:r>
                      <a:endParaRPr lang="en-ID" sz="17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0441" marR="110441" marT="55221" marB="55221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700" b="1" dirty="0" err="1">
                          <a:effectLst/>
                        </a:rPr>
                        <a:t>Durasi</a:t>
                      </a:r>
                      <a:endParaRPr lang="en-ID" sz="17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700" b="1" dirty="0" err="1">
                          <a:effectLst/>
                        </a:rPr>
                        <a:t>Kegiatan</a:t>
                      </a:r>
                      <a:r>
                        <a:rPr lang="en-ID" sz="1700" b="1" dirty="0">
                          <a:effectLst/>
                        </a:rPr>
                        <a:t> </a:t>
                      </a:r>
                      <a:endParaRPr lang="en-ID" sz="17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700" b="1" dirty="0" err="1">
                          <a:effectLst/>
                        </a:rPr>
                        <a:t>Penjelasan</a:t>
                      </a:r>
                      <a:r>
                        <a:rPr lang="en-ID" sz="1700" b="1" dirty="0">
                          <a:effectLst/>
                        </a:rPr>
                        <a:t> </a:t>
                      </a:r>
                      <a:r>
                        <a:rPr lang="en-ID" sz="1700" b="1" dirty="0" err="1">
                          <a:effectLst/>
                        </a:rPr>
                        <a:t>Kegiatan</a:t>
                      </a:r>
                      <a:endParaRPr lang="en-ID" sz="17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700" b="1" dirty="0">
                          <a:effectLst/>
                        </a:rPr>
                        <a:t>PJ</a:t>
                      </a:r>
                      <a:endParaRPr lang="en-ID" sz="17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37792"/>
                  </a:ext>
                </a:extLst>
              </a:tr>
              <a:tr h="3526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6:00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7:00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1:00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Kumpul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panitia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ID" sz="1900">
                        <a:effectLst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All </a:t>
                      </a:r>
                      <a:r>
                        <a:rPr lang="en-ID" sz="1700" b="0" dirty="0" err="1">
                          <a:effectLst/>
                        </a:rPr>
                        <a:t>Panitia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218756"/>
                  </a:ext>
                </a:extLst>
              </a:tr>
              <a:tr h="3526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7:00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7:30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0:30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Briefing dan </a:t>
                      </a:r>
                      <a:r>
                        <a:rPr lang="en-ID" sz="1700" b="0" dirty="0" err="1">
                          <a:effectLst/>
                        </a:rPr>
                        <a:t>persiapan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panitia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ID" sz="1900">
                        <a:effectLst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Koor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531066"/>
                  </a:ext>
                </a:extLst>
              </a:tr>
              <a:tr h="5726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7:30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-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8:00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0:30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Persiapan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peserta</a:t>
                      </a:r>
                      <a:r>
                        <a:rPr lang="en-ID" sz="1700" b="0" dirty="0">
                          <a:effectLst/>
                        </a:rPr>
                        <a:t> dan </a:t>
                      </a:r>
                      <a:r>
                        <a:rPr lang="en-ID" sz="1700" b="0" dirty="0" err="1">
                          <a:effectLst/>
                        </a:rPr>
                        <a:t>dosen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memasuki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ruang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kelas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>
                          <a:effectLst/>
                        </a:rPr>
                        <a:t>Humas menempatkan diri di pos masing masing untuk mengarahkan peserta dan dosen memasuki kelas.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dirty="0">
                          <a:effectLst/>
                        </a:rPr>
                        <a:t>Humas dan Koor</a:t>
                      </a:r>
                      <a:endParaRPr lang="en-ID" sz="1700" dirty="0">
                        <a:effectLst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75741"/>
                  </a:ext>
                </a:extLst>
              </a:tr>
              <a:tr h="5726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8:00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9:00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1:00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FGD (Focus Group Discussion) + </a:t>
                      </a:r>
                      <a:r>
                        <a:rPr lang="en-ID" sz="1700" b="0" dirty="0" err="1">
                          <a:effectLst/>
                        </a:rPr>
                        <a:t>portofolio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 dirty="0">
                          <a:effectLst/>
                        </a:rPr>
                        <a:t>FGD </a:t>
                      </a:r>
                      <a:r>
                        <a:rPr lang="en-ID" sz="1700" b="0" dirty="0" err="1">
                          <a:effectLst/>
                        </a:rPr>
                        <a:t>diskusi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antara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dosen</a:t>
                      </a:r>
                      <a:r>
                        <a:rPr lang="en-ID" sz="1700" b="0" dirty="0">
                          <a:effectLst/>
                        </a:rPr>
                        <a:t> dan </a:t>
                      </a:r>
                      <a:r>
                        <a:rPr lang="en-ID" sz="1700" b="0" dirty="0" err="1">
                          <a:effectLst/>
                        </a:rPr>
                        <a:t>mahasiswa</a:t>
                      </a:r>
                      <a:r>
                        <a:rPr lang="en-ID" sz="1700" b="0" dirty="0">
                          <a:effectLst/>
                        </a:rPr>
                        <a:t>, </a:t>
                      </a:r>
                      <a:r>
                        <a:rPr lang="en-ID" sz="1700" b="0" dirty="0" err="1">
                          <a:effectLst/>
                        </a:rPr>
                        <a:t>dilanjutkan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dengan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bedah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portofolio</a:t>
                      </a:r>
                      <a:r>
                        <a:rPr lang="en-ID" sz="1700" b="0" dirty="0">
                          <a:effectLst/>
                        </a:rPr>
                        <a:t> (2 </a:t>
                      </a:r>
                      <a:r>
                        <a:rPr lang="en-ID" sz="1700" b="0" dirty="0" err="1">
                          <a:effectLst/>
                        </a:rPr>
                        <a:t>Portofolio</a:t>
                      </a:r>
                      <a:r>
                        <a:rPr lang="en-ID" sz="1700" b="0" dirty="0">
                          <a:effectLst/>
                        </a:rPr>
                        <a:t>) </a:t>
                      </a:r>
                      <a:r>
                        <a:rPr lang="en-ID" sz="1700" b="0" dirty="0" err="1">
                          <a:effectLst/>
                        </a:rPr>
                        <a:t>dari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mahasiswa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Humas dan </a:t>
                      </a:r>
                      <a:r>
                        <a:rPr lang="en-ID" sz="1700" b="0" dirty="0" err="1">
                          <a:effectLst/>
                        </a:rPr>
                        <a:t>Koor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52663"/>
                  </a:ext>
                </a:extLst>
              </a:tr>
              <a:tr h="5726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9:00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11:50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2:50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Simulasi</a:t>
                      </a:r>
                      <a:r>
                        <a:rPr lang="en-ID" sz="1700" b="0" dirty="0">
                          <a:effectLst/>
                        </a:rPr>
                        <a:t> interview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 dirty="0" err="1">
                          <a:effectLst/>
                        </a:rPr>
                        <a:t>Dosen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mewawancarai</a:t>
                      </a:r>
                      <a:r>
                        <a:rPr lang="en-ID" sz="1700" b="0" dirty="0">
                          <a:effectLst/>
                        </a:rPr>
                        <a:t> 5 (lima) </a:t>
                      </a:r>
                      <a:r>
                        <a:rPr lang="en-ID" sz="1700" b="0" dirty="0" err="1">
                          <a:effectLst/>
                        </a:rPr>
                        <a:t>mahasiswa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dengan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durasi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setiap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sesi</a:t>
                      </a:r>
                      <a:r>
                        <a:rPr lang="en-ID" sz="1700" b="0" dirty="0">
                          <a:effectLst/>
                        </a:rPr>
                        <a:t> 25 </a:t>
                      </a:r>
                      <a:r>
                        <a:rPr lang="en-ID" sz="1700" b="0" dirty="0" err="1">
                          <a:effectLst/>
                        </a:rPr>
                        <a:t>menit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Humas dan </a:t>
                      </a:r>
                      <a:r>
                        <a:rPr lang="en-ID" sz="1700" b="0" dirty="0" err="1">
                          <a:effectLst/>
                        </a:rPr>
                        <a:t>Koor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455535"/>
                  </a:ext>
                </a:extLst>
              </a:tr>
              <a:tr h="3130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11:50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13:00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1:10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>
                          <a:effectLst/>
                        </a:rPr>
                        <a:t>ISHOMA 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 dirty="0" err="1">
                          <a:effectLst/>
                        </a:rPr>
                        <a:t>Mempersiapkan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konsumsi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setiap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kelas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Humas dan </a:t>
                      </a:r>
                      <a:r>
                        <a:rPr lang="en-ID" sz="1700" b="0" dirty="0" err="1">
                          <a:effectLst/>
                        </a:rPr>
                        <a:t>Koor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25580"/>
                  </a:ext>
                </a:extLst>
              </a:tr>
              <a:tr h="109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13:00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13:10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 dirty="0">
                          <a:effectLst/>
                        </a:rPr>
                        <a:t>0:10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Persiapan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peserta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memasuki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gedung</a:t>
                      </a:r>
                      <a:r>
                        <a:rPr lang="en-ID" sz="1700" b="0" dirty="0">
                          <a:effectLst/>
                        </a:rPr>
                        <a:t> E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 dirty="0" err="1">
                          <a:effectLst/>
                        </a:rPr>
                        <a:t>Panitia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mengkoordinasi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peserta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untuk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menuju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gedung</a:t>
                      </a:r>
                      <a:r>
                        <a:rPr lang="en-ID" sz="1700" b="0" dirty="0">
                          <a:effectLst/>
                        </a:rPr>
                        <a:t> E, </a:t>
                      </a:r>
                      <a:r>
                        <a:rPr lang="en-ID" sz="1700" b="0" dirty="0" err="1">
                          <a:effectLst/>
                        </a:rPr>
                        <a:t>memastikan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sebelum</a:t>
                      </a:r>
                      <a:r>
                        <a:rPr lang="en-ID" sz="1700" b="0" dirty="0">
                          <a:effectLst/>
                        </a:rPr>
                        <a:t> jam 1 </a:t>
                      </a:r>
                      <a:r>
                        <a:rPr lang="en-ID" sz="1700" b="0" dirty="0" err="1">
                          <a:effectLst/>
                        </a:rPr>
                        <a:t>peserta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sudah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memasuki</a:t>
                      </a:r>
                      <a:r>
                        <a:rPr lang="en-ID" sz="1700" b="0" dirty="0">
                          <a:effectLst/>
                        </a:rPr>
                        <a:t> aula dan </a:t>
                      </a:r>
                      <a:r>
                        <a:rPr lang="en-ID" sz="1700" b="0" dirty="0" err="1">
                          <a:effectLst/>
                        </a:rPr>
                        <a:t>melakukan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registrasi</a:t>
                      </a:r>
                      <a:r>
                        <a:rPr lang="en-ID" sz="1700" b="0" dirty="0">
                          <a:effectLst/>
                        </a:rPr>
                        <a:t>. Serta </a:t>
                      </a:r>
                      <a:r>
                        <a:rPr lang="en-ID" sz="1700" b="0" dirty="0" err="1">
                          <a:effectLst/>
                        </a:rPr>
                        <a:t>memastikan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dosen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pembicara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sudah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ada</a:t>
                      </a:r>
                      <a:r>
                        <a:rPr lang="en-ID" sz="1700" b="0" dirty="0">
                          <a:effectLst/>
                        </a:rPr>
                        <a:t> di </a:t>
                      </a:r>
                      <a:r>
                        <a:rPr lang="en-ID" sz="1700" b="0" dirty="0" err="1">
                          <a:effectLst/>
                        </a:rPr>
                        <a:t>gedung</a:t>
                      </a:r>
                      <a:r>
                        <a:rPr lang="en-ID" sz="1700" b="0" dirty="0">
                          <a:effectLst/>
                        </a:rPr>
                        <a:t> E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Humas dan </a:t>
                      </a:r>
                      <a:r>
                        <a:rPr lang="en-ID" sz="1700" b="0" dirty="0" err="1">
                          <a:effectLst/>
                        </a:rPr>
                        <a:t>Koor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327943"/>
                  </a:ext>
                </a:extLst>
              </a:tr>
              <a:tr h="5726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13:10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13:20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0:10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Pembukaan</a:t>
                      </a:r>
                      <a:r>
                        <a:rPr lang="en-ID" sz="1700" b="0" dirty="0">
                          <a:effectLst/>
                        </a:rPr>
                        <a:t> MC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 dirty="0">
                          <a:effectLst/>
                        </a:rPr>
                        <a:t>MC </a:t>
                      </a:r>
                      <a:r>
                        <a:rPr lang="en-ID" sz="1700" b="0" dirty="0" err="1">
                          <a:effectLst/>
                        </a:rPr>
                        <a:t>memperkenalkan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diri</a:t>
                      </a:r>
                      <a:r>
                        <a:rPr lang="en-ID" sz="1700" b="0" dirty="0">
                          <a:effectLst/>
                        </a:rPr>
                        <a:t> dan </a:t>
                      </a:r>
                      <a:r>
                        <a:rPr lang="en-ID" sz="1700" b="0" dirty="0" err="1">
                          <a:effectLst/>
                        </a:rPr>
                        <a:t>dosen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pembicara</a:t>
                      </a:r>
                      <a:r>
                        <a:rPr lang="en-ID" sz="1700" b="0" dirty="0">
                          <a:effectLst/>
                        </a:rPr>
                        <a:t>, </a:t>
                      </a:r>
                      <a:r>
                        <a:rPr lang="en-ID" sz="1700" b="0" dirty="0" err="1">
                          <a:effectLst/>
                        </a:rPr>
                        <a:t>serta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materi</a:t>
                      </a:r>
                      <a:r>
                        <a:rPr lang="en-ID" sz="1700" b="0" dirty="0">
                          <a:effectLst/>
                        </a:rPr>
                        <a:t> yang </a:t>
                      </a:r>
                      <a:r>
                        <a:rPr lang="en-ID" sz="1700" b="0" dirty="0" err="1">
                          <a:effectLst/>
                        </a:rPr>
                        <a:t>akan</a:t>
                      </a:r>
                      <a:r>
                        <a:rPr lang="en-ID" sz="1700" b="0" dirty="0">
                          <a:effectLst/>
                        </a:rPr>
                        <a:t> di </a:t>
                      </a:r>
                      <a:r>
                        <a:rPr lang="en-ID" sz="1700" b="0" dirty="0" err="1">
                          <a:effectLst/>
                        </a:rPr>
                        <a:t>bahas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MC dan </a:t>
                      </a:r>
                      <a:r>
                        <a:rPr lang="en-ID" sz="1700" b="0" dirty="0" err="1">
                          <a:effectLst/>
                        </a:rPr>
                        <a:t>Koor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225805"/>
                  </a:ext>
                </a:extLst>
              </a:tr>
              <a:tr h="3130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13:20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14:50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1:30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Talkshow</a:t>
                      </a:r>
                      <a:r>
                        <a:rPr lang="en-ID" sz="1700" b="0" dirty="0">
                          <a:effectLst/>
                        </a:rPr>
                        <a:t> public speaking dan personal branding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 dirty="0" err="1">
                          <a:effectLst/>
                        </a:rPr>
                        <a:t>Koordinasi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dengan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dosen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pembicara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untuk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menaiki</a:t>
                      </a:r>
                      <a:r>
                        <a:rPr lang="en-ID" sz="1700" b="0" dirty="0">
                          <a:effectLst/>
                        </a:rPr>
                        <a:t> stage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MC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383098"/>
                  </a:ext>
                </a:extLst>
              </a:tr>
              <a:tr h="5726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14:50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15:10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0:20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>
                          <a:effectLst/>
                        </a:rPr>
                        <a:t>QnA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 dirty="0" err="1">
                          <a:effectLst/>
                        </a:rPr>
                        <a:t>Sesi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tanya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jawab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bersama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mahasiswa</a:t>
                      </a:r>
                      <a:r>
                        <a:rPr lang="en-ID" sz="1700" b="0" dirty="0">
                          <a:effectLst/>
                        </a:rPr>
                        <a:t> (3 orang), </a:t>
                      </a:r>
                      <a:r>
                        <a:rPr lang="en-ID" sz="1700" b="0" dirty="0" err="1">
                          <a:effectLst/>
                        </a:rPr>
                        <a:t>jika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waktu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masih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tersisa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tambah</a:t>
                      </a:r>
                      <a:r>
                        <a:rPr lang="en-ID" sz="1700" b="0" dirty="0">
                          <a:effectLst/>
                        </a:rPr>
                        <a:t> 2 orang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Pembicara</a:t>
                      </a:r>
                      <a:r>
                        <a:rPr lang="en-ID" sz="1700" b="0" dirty="0">
                          <a:effectLst/>
                        </a:rPr>
                        <a:t> dan MC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6150"/>
                  </a:ext>
                </a:extLst>
              </a:tr>
              <a:tr h="5726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15:10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15:15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0:05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>
                          <a:effectLst/>
                        </a:rPr>
                        <a:t>Bridging MC + motivasi dosen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Ulasan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materi</a:t>
                      </a:r>
                      <a:r>
                        <a:rPr lang="en-ID" sz="1700" b="0" dirty="0">
                          <a:effectLst/>
                        </a:rPr>
                        <a:t> yang </a:t>
                      </a:r>
                      <a:r>
                        <a:rPr lang="en-ID" sz="1700" b="0" dirty="0" err="1">
                          <a:effectLst/>
                        </a:rPr>
                        <a:t>sudah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dibahas</a:t>
                      </a:r>
                      <a:r>
                        <a:rPr lang="en-ID" sz="1700" b="0" dirty="0">
                          <a:effectLst/>
                        </a:rPr>
                        <a:t> dan </a:t>
                      </a:r>
                      <a:r>
                        <a:rPr lang="en-ID" sz="1700" b="0" dirty="0" err="1">
                          <a:effectLst/>
                        </a:rPr>
                        <a:t>penyampaian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motivasi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dari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dosen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>
                          <a:effectLst/>
                        </a:rPr>
                        <a:t>MC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03606"/>
                  </a:ext>
                </a:extLst>
              </a:tr>
              <a:tr h="3130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15:15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15:20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0:05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>
                          <a:effectLst/>
                        </a:rPr>
                        <a:t>Penutupan 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 dirty="0" err="1">
                          <a:effectLst/>
                        </a:rPr>
                        <a:t>Penutupan</a:t>
                      </a:r>
                      <a:r>
                        <a:rPr lang="en-ID" sz="1700" b="0" dirty="0">
                          <a:effectLst/>
                        </a:rPr>
                        <a:t> dan </a:t>
                      </a:r>
                      <a:r>
                        <a:rPr lang="en-ID" sz="1700" b="0" dirty="0" err="1">
                          <a:effectLst/>
                        </a:rPr>
                        <a:t>informasi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r>
                        <a:rPr lang="en-ID" sz="1700" b="0" dirty="0" err="1">
                          <a:effectLst/>
                        </a:rPr>
                        <a:t>dokumentasi</a:t>
                      </a:r>
                      <a:r>
                        <a:rPr lang="en-ID" sz="1700" b="0" dirty="0">
                          <a:effectLst/>
                        </a:rPr>
                        <a:t> 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Pubdok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998657"/>
                  </a:ext>
                </a:extLst>
              </a:tr>
              <a:tr h="3130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15:20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-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15:25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700" b="0">
                          <a:effectLst/>
                        </a:rPr>
                        <a:t>0:05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>
                          <a:effectLst/>
                        </a:rPr>
                        <a:t>Foto bersama 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D" sz="1700" b="0">
                          <a:effectLst/>
                        </a:rPr>
                        <a:t>Mempersiapkan dokumentasi </a:t>
                      </a:r>
                      <a:endParaRPr lang="en-ID" sz="1700" b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700" b="0" dirty="0" err="1">
                          <a:effectLst/>
                        </a:rPr>
                        <a:t>Pubdok</a:t>
                      </a:r>
                      <a:r>
                        <a:rPr lang="en-ID" sz="1700" b="0" dirty="0">
                          <a:effectLst/>
                        </a:rPr>
                        <a:t> dan Humas</a:t>
                      </a:r>
                      <a:endParaRPr lang="en-ID" sz="1700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079" marR="40079" marT="26719" marB="2671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35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19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2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100" name="Google Shape;100;p12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2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" name="Google Shape;10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837" y="2881825"/>
            <a:ext cx="1959025" cy="19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900" y="5032362"/>
            <a:ext cx="1959025" cy="19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900" y="7182900"/>
            <a:ext cx="1959025" cy="19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8726" y="4351175"/>
            <a:ext cx="4549450" cy="6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75367" y="3549422"/>
            <a:ext cx="3308850" cy="7281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2"/>
          <p:cNvGrpSpPr/>
          <p:nvPr/>
        </p:nvGrpSpPr>
        <p:grpSpPr>
          <a:xfrm>
            <a:off x="3337364" y="3375077"/>
            <a:ext cx="976092" cy="976092"/>
            <a:chOff x="0" y="0"/>
            <a:chExt cx="812800" cy="812800"/>
          </a:xfrm>
        </p:grpSpPr>
        <p:sp>
          <p:nvSpPr>
            <p:cNvPr id="108" name="Google Shape;108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2"/>
          <p:cNvGrpSpPr/>
          <p:nvPr/>
        </p:nvGrpSpPr>
        <p:grpSpPr>
          <a:xfrm>
            <a:off x="3337364" y="5523834"/>
            <a:ext cx="976095" cy="976095"/>
            <a:chOff x="0" y="0"/>
            <a:chExt cx="812800" cy="812800"/>
          </a:xfrm>
        </p:grpSpPr>
        <p:sp>
          <p:nvSpPr>
            <p:cNvPr id="111" name="Google Shape;11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2"/>
          <p:cNvGrpSpPr/>
          <p:nvPr/>
        </p:nvGrpSpPr>
        <p:grpSpPr>
          <a:xfrm>
            <a:off x="3337364" y="7672592"/>
            <a:ext cx="976095" cy="976095"/>
            <a:chOff x="0" y="0"/>
            <a:chExt cx="812800" cy="812800"/>
          </a:xfrm>
        </p:grpSpPr>
        <p:sp>
          <p:nvSpPr>
            <p:cNvPr id="114" name="Google Shape;11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2"/>
          <p:cNvSpPr txBox="1"/>
          <p:nvPr/>
        </p:nvSpPr>
        <p:spPr>
          <a:xfrm>
            <a:off x="890224" y="1000125"/>
            <a:ext cx="165075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Tema dan Konsep</a:t>
            </a:r>
            <a:endParaRPr b="1" dirty="0">
              <a:solidFill>
                <a:srgbClr val="ED784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9" name="Google Shape;119;p12"/>
          <p:cNvSpPr txBox="1"/>
          <p:nvPr/>
        </p:nvSpPr>
        <p:spPr>
          <a:xfrm>
            <a:off x="5243500" y="3322728"/>
            <a:ext cx="1019859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Tema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rPr>
              <a:t>Branding and Beyond (BnB)</a:t>
            </a:r>
          </a:p>
        </p:txBody>
      </p:sp>
      <p:sp>
        <p:nvSpPr>
          <p:cNvPr id="122" name="Google Shape;122;p12"/>
          <p:cNvSpPr txBox="1"/>
          <p:nvPr/>
        </p:nvSpPr>
        <p:spPr>
          <a:xfrm>
            <a:off x="3712846" y="3524705"/>
            <a:ext cx="225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2" i="0" u="none" strike="noStrike" cap="non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1</a:t>
            </a:r>
            <a:endParaRPr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3654532" y="5673463"/>
            <a:ext cx="3417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2" i="0" u="none" strike="noStrike" cap="non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2</a:t>
            </a:r>
            <a:endParaRPr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3670263" y="7822221"/>
            <a:ext cx="3102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2" i="0" u="none" strike="noStrike" cap="non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3</a:t>
            </a:r>
            <a:endParaRPr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26" name="Google Shape;12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7853" y="-1888575"/>
            <a:ext cx="5560447" cy="7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9;p12">
            <a:extLst>
              <a:ext uri="{FF2B5EF4-FFF2-40B4-BE49-F238E27FC236}">
                <a16:creationId xmlns:a16="http://schemas.microsoft.com/office/drawing/2014/main" id="{A76F8E89-B524-8175-A9B2-2A047B6C4201}"/>
              </a:ext>
            </a:extLst>
          </p:cNvPr>
          <p:cNvSpPr txBox="1"/>
          <p:nvPr/>
        </p:nvSpPr>
        <p:spPr>
          <a:xfrm>
            <a:off x="5243500" y="5265833"/>
            <a:ext cx="10198599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Konsep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rPr>
              <a:t>FGD (Focus Group Discussion) and Job Interview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rPr>
              <a:t>Talkshow with Lecturer</a:t>
            </a:r>
            <a:endParaRPr lang="en-US" sz="3500" i="0" u="none" strike="noStrike" cap="none" dirty="0">
              <a:solidFill>
                <a:schemeClr val="accent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3" name="Google Shape;119;p12">
            <a:extLst>
              <a:ext uri="{FF2B5EF4-FFF2-40B4-BE49-F238E27FC236}">
                <a16:creationId xmlns:a16="http://schemas.microsoft.com/office/drawing/2014/main" id="{4D03BD1F-5E62-2912-04AB-22F01900CEB4}"/>
              </a:ext>
            </a:extLst>
          </p:cNvPr>
          <p:cNvSpPr txBox="1"/>
          <p:nvPr/>
        </p:nvSpPr>
        <p:spPr>
          <a:xfrm>
            <a:off x="5243500" y="7672592"/>
            <a:ext cx="937423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Tagline 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rPr>
              <a:t>Unlocking Your Professional Potential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132" name="Google Shape;132;p13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3"/>
          <p:cNvGrpSpPr/>
          <p:nvPr/>
        </p:nvGrpSpPr>
        <p:grpSpPr>
          <a:xfrm>
            <a:off x="11250274" y="-308639"/>
            <a:ext cx="10904278" cy="10904278"/>
            <a:chOff x="0" y="0"/>
            <a:chExt cx="812800" cy="812800"/>
          </a:xfrm>
        </p:grpSpPr>
        <p:sp>
          <p:nvSpPr>
            <p:cNvPr id="135" name="Google Shape;135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5400000" scaled="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3"/>
          <p:cNvSpPr txBox="1"/>
          <p:nvPr/>
        </p:nvSpPr>
        <p:spPr>
          <a:xfrm>
            <a:off x="3505432" y="1274864"/>
            <a:ext cx="99513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Tema</a:t>
            </a:r>
            <a:endParaRPr sz="1050" b="1" dirty="0">
              <a:solidFill>
                <a:srgbClr val="ED784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24" y="761270"/>
            <a:ext cx="2372977" cy="2369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3"/>
          <p:cNvGrpSpPr/>
          <p:nvPr/>
        </p:nvGrpSpPr>
        <p:grpSpPr>
          <a:xfrm>
            <a:off x="1365559" y="1355488"/>
            <a:ext cx="1181305" cy="1181144"/>
            <a:chOff x="0" y="0"/>
            <a:chExt cx="812800" cy="812800"/>
          </a:xfrm>
        </p:grpSpPr>
        <p:sp>
          <p:nvSpPr>
            <p:cNvPr id="142" name="Google Shape;142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3"/>
          <p:cNvSpPr txBox="1"/>
          <p:nvPr/>
        </p:nvSpPr>
        <p:spPr>
          <a:xfrm>
            <a:off x="1440942" y="671088"/>
            <a:ext cx="995174" cy="29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00" i="0" u="none" strike="noStrike" cap="none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1</a:t>
            </a:r>
            <a:endParaRPr sz="1100" dirty="0"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46" name="Google Shape;1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10635" y="5655700"/>
            <a:ext cx="6747207" cy="72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9375" y="-720175"/>
            <a:ext cx="5318925" cy="61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51137-268C-AF20-3846-D13845C01B6C}"/>
              </a:ext>
            </a:extLst>
          </p:cNvPr>
          <p:cNvSpPr txBox="1"/>
          <p:nvPr/>
        </p:nvSpPr>
        <p:spPr>
          <a:xfrm>
            <a:off x="1042382" y="3619840"/>
            <a:ext cx="81930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Branding and Beyond (BnB)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69E87-1F38-E2F6-F493-6C2457A07E35}"/>
              </a:ext>
            </a:extLst>
          </p:cNvPr>
          <p:cNvSpPr txBox="1"/>
          <p:nvPr/>
        </p:nvSpPr>
        <p:spPr>
          <a:xfrm>
            <a:off x="1042382" y="4380418"/>
            <a:ext cx="8101618" cy="3357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enggambarkan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proses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pengembangan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diri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yang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lebih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dalam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dan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luas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.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Fokus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yang diambil pada proses ini adalah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menciptakan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citra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pribadi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dengan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memperdalam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komunikasi. Tema Branding and Beyond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diangkat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untuk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mempersiapkan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mahasiswa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menjadi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pribadi yang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komunikatif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,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adaptif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,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beretika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, dan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profesional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.  </a:t>
            </a:r>
            <a:endParaRPr lang="en-US" sz="11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63569-FEF7-2EB2-5E31-21309E36C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4565" y="-542369"/>
            <a:ext cx="11371737" cy="11371737"/>
          </a:xfrm>
          <a:prstGeom prst="rect">
            <a:avLst/>
          </a:prstGeom>
        </p:spPr>
      </p:pic>
      <p:pic>
        <p:nvPicPr>
          <p:cNvPr id="148" name="Google Shape;14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00375" y="2869057"/>
            <a:ext cx="6272775" cy="925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154" name="Google Shape;154;p14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" name="Google Shape;1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0910" y="7068313"/>
            <a:ext cx="7315176" cy="32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4400" y="-19675"/>
            <a:ext cx="7315164" cy="32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14995" y="-19675"/>
            <a:ext cx="5843974" cy="75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4199" y="3034648"/>
            <a:ext cx="5843974" cy="75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E8A7E-37B1-DF8C-0FDB-BAED19A65A03}"/>
              </a:ext>
            </a:extLst>
          </p:cNvPr>
          <p:cNvSpPr txBox="1"/>
          <p:nvPr/>
        </p:nvSpPr>
        <p:spPr>
          <a:xfrm>
            <a:off x="1453875" y="3470826"/>
            <a:ext cx="131995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FGD (Focus Group Discussion)</a:t>
            </a:r>
            <a:r>
              <a:rPr lang="en-US" sz="40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 dan </a:t>
            </a:r>
            <a:r>
              <a:rPr lang="en-US" sz="4000" dirty="0" err="1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Bedah</a:t>
            </a:r>
            <a:r>
              <a:rPr lang="en-US" sz="40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Portofolio</a:t>
            </a:r>
            <a:r>
              <a:rPr lang="en-US" sz="40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endParaRPr lang="en-US" sz="4000" i="0" u="none" strike="noStrike" cap="none" dirty="0">
              <a:solidFill>
                <a:schemeClr val="bg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" name="Google Shape;139;p13">
            <a:extLst>
              <a:ext uri="{FF2B5EF4-FFF2-40B4-BE49-F238E27FC236}">
                <a16:creationId xmlns:a16="http://schemas.microsoft.com/office/drawing/2014/main" id="{41AAA2A1-B9EA-EB53-BDB5-2AE416668DF4}"/>
              </a:ext>
            </a:extLst>
          </p:cNvPr>
          <p:cNvSpPr txBox="1"/>
          <p:nvPr/>
        </p:nvSpPr>
        <p:spPr>
          <a:xfrm>
            <a:off x="5761770" y="1607731"/>
            <a:ext cx="99513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Konsep </a:t>
            </a:r>
            <a:r>
              <a:rPr lang="en-US" sz="8000" b="1" i="0" u="none" strike="noStrike" cap="none" dirty="0" err="1">
                <a:solidFill>
                  <a:srgbClr val="ED7843"/>
                </a:solidFill>
                <a:latin typeface="Lilita One"/>
                <a:ea typeface="Lilita One"/>
                <a:cs typeface="Lilita One"/>
                <a:sym typeface="Lilita One"/>
              </a:rPr>
              <a:t>Softskill</a:t>
            </a:r>
            <a:endParaRPr sz="1050" b="1" dirty="0">
              <a:solidFill>
                <a:srgbClr val="ED784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5" name="Google Shape;138;p13">
            <a:extLst>
              <a:ext uri="{FF2B5EF4-FFF2-40B4-BE49-F238E27FC236}">
                <a16:creationId xmlns:a16="http://schemas.microsoft.com/office/drawing/2014/main" id="{AABE1816-0071-FECD-CDE2-290980EC02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64193" y="1161605"/>
            <a:ext cx="2372977" cy="2369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41;p13">
            <a:extLst>
              <a:ext uri="{FF2B5EF4-FFF2-40B4-BE49-F238E27FC236}">
                <a16:creationId xmlns:a16="http://schemas.microsoft.com/office/drawing/2014/main" id="{E23EAF00-CFD8-D014-9341-522A9970E5C2}"/>
              </a:ext>
            </a:extLst>
          </p:cNvPr>
          <p:cNvGrpSpPr/>
          <p:nvPr/>
        </p:nvGrpSpPr>
        <p:grpSpPr>
          <a:xfrm>
            <a:off x="15360028" y="1755823"/>
            <a:ext cx="1181305" cy="1181144"/>
            <a:chOff x="0" y="0"/>
            <a:chExt cx="812800" cy="812800"/>
          </a:xfrm>
        </p:grpSpPr>
        <p:sp>
          <p:nvSpPr>
            <p:cNvPr id="7" name="Google Shape;142;p13">
              <a:extLst>
                <a:ext uri="{FF2B5EF4-FFF2-40B4-BE49-F238E27FC236}">
                  <a16:creationId xmlns:a16="http://schemas.microsoft.com/office/drawing/2014/main" id="{84CB70F7-33E9-4239-A827-D3EDE2C46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3;p13">
              <a:extLst>
                <a:ext uri="{FF2B5EF4-FFF2-40B4-BE49-F238E27FC236}">
                  <a16:creationId xmlns:a16="http://schemas.microsoft.com/office/drawing/2014/main" id="{50F07C36-5715-D7EC-49DE-96F719056EB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44;p13">
            <a:extLst>
              <a:ext uri="{FF2B5EF4-FFF2-40B4-BE49-F238E27FC236}">
                <a16:creationId xmlns:a16="http://schemas.microsoft.com/office/drawing/2014/main" id="{18512847-3DAD-8F9D-5875-81530FDD18EE}"/>
              </a:ext>
            </a:extLst>
          </p:cNvPr>
          <p:cNvSpPr txBox="1"/>
          <p:nvPr/>
        </p:nvSpPr>
        <p:spPr>
          <a:xfrm>
            <a:off x="15435411" y="1071423"/>
            <a:ext cx="995174" cy="29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00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2</a:t>
            </a:r>
            <a:endParaRPr sz="1100" dirty="0"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F1BE8-A0EE-E852-655D-B87E665113A8}"/>
              </a:ext>
            </a:extLst>
          </p:cNvPr>
          <p:cNvSpPr txBox="1"/>
          <p:nvPr/>
        </p:nvSpPr>
        <p:spPr>
          <a:xfrm>
            <a:off x="1494005" y="4219955"/>
            <a:ext cx="11307595" cy="280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FGD adalah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diskusi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(30 menit)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antara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dosen dan mahasiswa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tentang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dunia professional,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cara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berbicara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di depan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umum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, dan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membangun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citra</a:t>
            </a:r>
            <a:r>
              <a:rPr lang="en-US" sz="2400" i="0" u="none" strike="noStrike" cap="none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i="0" u="none" strike="noStrike" cap="none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diri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. 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bedah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portofolio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(30 menit) adalah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dimana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dosen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menampilkan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dan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mereview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(2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portofolio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) yang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telah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dikumpulkan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oleh mahasiswa.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Kemudian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dosen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memberikan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penjelasan “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Portofolio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seperti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apa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yang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dibutuhkan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?” </a:t>
            </a:r>
          </a:p>
        </p:txBody>
      </p:sp>
      <p:pic>
        <p:nvPicPr>
          <p:cNvPr id="14" name="Google Shape;201;p16">
            <a:extLst>
              <a:ext uri="{FF2B5EF4-FFF2-40B4-BE49-F238E27FC236}">
                <a16:creationId xmlns:a16="http://schemas.microsoft.com/office/drawing/2014/main" id="{B445666C-DC55-E9A4-6B40-9422AE0487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914630" flipV="1">
            <a:off x="1119811" y="6263169"/>
            <a:ext cx="3271708" cy="689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5400000" scaled="0"/>
        </a:gra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5"/>
          <p:cNvGrpSpPr/>
          <p:nvPr/>
        </p:nvGrpSpPr>
        <p:grpSpPr>
          <a:xfrm>
            <a:off x="406993" y="-720170"/>
            <a:ext cx="17474015" cy="10706767"/>
            <a:chOff x="0" y="-47625"/>
            <a:chExt cx="815425" cy="499631"/>
          </a:xfrm>
        </p:grpSpPr>
        <p:sp>
          <p:nvSpPr>
            <p:cNvPr id="171" name="Google Shape;171;p15"/>
            <p:cNvSpPr/>
            <p:nvPr/>
          </p:nvSpPr>
          <p:spPr>
            <a:xfrm>
              <a:off x="0" y="0"/>
              <a:ext cx="815425" cy="452006"/>
            </a:xfrm>
            <a:custGeom>
              <a:avLst/>
              <a:gdLst/>
              <a:ahLst/>
              <a:cxnLst/>
              <a:rect l="l" t="t" r="r" b="b"/>
              <a:pathLst>
                <a:path w="815425" h="452006" extrusionOk="0">
                  <a:moveTo>
                    <a:pt x="13292" y="0"/>
                  </a:moveTo>
                  <a:lnTo>
                    <a:pt x="802133" y="0"/>
                  </a:lnTo>
                  <a:cubicBezTo>
                    <a:pt x="805658" y="0"/>
                    <a:pt x="809039" y="1400"/>
                    <a:pt x="811532" y="3893"/>
                  </a:cubicBezTo>
                  <a:cubicBezTo>
                    <a:pt x="814024" y="6386"/>
                    <a:pt x="815425" y="9766"/>
                    <a:pt x="815425" y="13292"/>
                  </a:cubicBezTo>
                  <a:lnTo>
                    <a:pt x="815425" y="438715"/>
                  </a:lnTo>
                  <a:cubicBezTo>
                    <a:pt x="815425" y="442240"/>
                    <a:pt x="814024" y="445620"/>
                    <a:pt x="811532" y="448113"/>
                  </a:cubicBezTo>
                  <a:cubicBezTo>
                    <a:pt x="809039" y="450606"/>
                    <a:pt x="805658" y="452006"/>
                    <a:pt x="802133" y="452006"/>
                  </a:cubicBezTo>
                  <a:lnTo>
                    <a:pt x="13292" y="452006"/>
                  </a:lnTo>
                  <a:cubicBezTo>
                    <a:pt x="9766" y="452006"/>
                    <a:pt x="6386" y="450606"/>
                    <a:pt x="3893" y="448113"/>
                  </a:cubicBezTo>
                  <a:cubicBezTo>
                    <a:pt x="1400" y="445620"/>
                    <a:pt x="0" y="442240"/>
                    <a:pt x="0" y="438715"/>
                  </a:cubicBezTo>
                  <a:lnTo>
                    <a:pt x="0" y="13292"/>
                  </a:lnTo>
                  <a:cubicBezTo>
                    <a:pt x="0" y="9766"/>
                    <a:pt x="1400" y="6386"/>
                    <a:pt x="3893" y="3893"/>
                  </a:cubicBezTo>
                  <a:cubicBezTo>
                    <a:pt x="6386" y="1400"/>
                    <a:pt x="9766" y="0"/>
                    <a:pt x="1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 txBox="1"/>
            <p:nvPr/>
          </p:nvSpPr>
          <p:spPr>
            <a:xfrm>
              <a:off x="0" y="-47625"/>
              <a:ext cx="815425" cy="49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" name="Google Shape;1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6497" y="-246306"/>
            <a:ext cx="5190700" cy="411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074" y="6535920"/>
            <a:ext cx="4973599" cy="39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6214" y="4356802"/>
            <a:ext cx="1803596" cy="39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12730" y="1198525"/>
            <a:ext cx="1803596" cy="39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E10090-E3C6-588C-D988-757980A2539E}"/>
              </a:ext>
            </a:extLst>
          </p:cNvPr>
          <p:cNvSpPr txBox="1"/>
          <p:nvPr/>
        </p:nvSpPr>
        <p:spPr>
          <a:xfrm>
            <a:off x="1894731" y="1955707"/>
            <a:ext cx="11617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Simulasi</a:t>
            </a:r>
            <a:r>
              <a:rPr lang="en-US" sz="4000" dirty="0">
                <a:solidFill>
                  <a:schemeClr val="bg1"/>
                </a:solidFill>
                <a:latin typeface="Lilita One"/>
                <a:ea typeface="Lilita One"/>
                <a:cs typeface="Lilita One"/>
                <a:sym typeface="Lilita One"/>
              </a:rPr>
              <a:t> Job Interview (2 jam 50 menit) </a:t>
            </a:r>
            <a:endParaRPr lang="en-US" sz="4000" i="0" u="none" strike="noStrike" cap="none" dirty="0">
              <a:solidFill>
                <a:schemeClr val="bg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3284B-CC5A-5F28-75B5-0A56CE91B43A}"/>
              </a:ext>
            </a:extLst>
          </p:cNvPr>
          <p:cNvSpPr txBox="1"/>
          <p:nvPr/>
        </p:nvSpPr>
        <p:spPr>
          <a:xfrm>
            <a:off x="2615660" y="2663593"/>
            <a:ext cx="13071423" cy="3911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latin typeface="Abadi" panose="020B0604020104020204" pitchFamily="34" charset="0"/>
              </a:rPr>
              <a:t>Proses </a:t>
            </a:r>
            <a:r>
              <a:rPr lang="en-ID" sz="2400" dirty="0" err="1">
                <a:latin typeface="Abadi" panose="020B0604020104020204" pitchFamily="34" charset="0"/>
              </a:rPr>
              <a:t>latihan</a:t>
            </a:r>
            <a:r>
              <a:rPr lang="en-ID" sz="2400" dirty="0">
                <a:latin typeface="Abadi" panose="020B0604020104020204" pitchFamily="34" charset="0"/>
              </a:rPr>
              <a:t> yang </a:t>
            </a:r>
            <a:r>
              <a:rPr lang="en-ID" sz="2400" dirty="0" err="1">
                <a:latin typeface="Abadi" panose="020B0604020104020204" pitchFamily="34" charset="0"/>
              </a:rPr>
              <a:t>dilakukan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untuk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mempersiapkan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mahasiswa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sebelum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menghadapi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wawancara</a:t>
            </a:r>
            <a:r>
              <a:rPr lang="en-ID" sz="2400" dirty="0">
                <a:latin typeface="Abadi" panose="020B0604020104020204" pitchFamily="34" charset="0"/>
              </a:rPr>
              <a:t> </a:t>
            </a:r>
            <a:r>
              <a:rPr lang="en-ID" sz="2400" dirty="0" err="1">
                <a:latin typeface="Abadi" panose="020B0604020104020204" pitchFamily="34" charset="0"/>
              </a:rPr>
              <a:t>kerja</a:t>
            </a:r>
            <a:r>
              <a:rPr lang="en-ID" sz="2400" dirty="0">
                <a:latin typeface="Abadi" panose="020B0604020104020204" pitchFamily="34" charset="0"/>
              </a:rPr>
              <a:t> yang </a:t>
            </a:r>
            <a:r>
              <a:rPr lang="en-ID" sz="2400" dirty="0" err="1">
                <a:latin typeface="Abadi" panose="020B0604020104020204" pitchFamily="34" charset="0"/>
              </a:rPr>
              <a:t>sesungguhnya</a:t>
            </a:r>
            <a:r>
              <a:rPr lang="en-ID" sz="2400" dirty="0">
                <a:latin typeface="Abadi" panose="020B0604020104020204" pitchFamily="34" charset="0"/>
              </a:rPr>
              <a:t>. 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Cara </a:t>
            </a:r>
            <a:r>
              <a:rPr lang="en-ID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kerja</a:t>
            </a:r>
            <a:r>
              <a:rPr lang="en-ID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: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24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sz="24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F6DC3-21DD-58EC-8494-5B2107AE3FEF}"/>
              </a:ext>
            </a:extLst>
          </p:cNvPr>
          <p:cNvSpPr txBox="1"/>
          <p:nvPr/>
        </p:nvSpPr>
        <p:spPr>
          <a:xfrm>
            <a:off x="2982563" y="4356802"/>
            <a:ext cx="12704519" cy="3911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Setiap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dosen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mewawancarai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5 (lima) mahasiswa.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Durasi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setiap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25 menit 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Setiap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, 5 mahasiswa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memasuki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ruangan, sisanya stay di ruangan transit, dan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sesi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selanjutnya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dipanggil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oleh humas. Mahasiswa yang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sudah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selesai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interview,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mengambil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konsumsi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kemudian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memasuki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ruang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transit. 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Dosen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memberikan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penilaian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kepada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mahasiswa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berdasarkan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kelengkapan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berkas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portofolio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 yang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dilampirkan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(CV,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bukti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SS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nama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akun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Linkedin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Tiktok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, Instagram, dan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Youtube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opsional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ea typeface="Lilita One"/>
                <a:cs typeface="Lilita One"/>
                <a:sym typeface="Lilita One"/>
              </a:rPr>
              <a:t>)).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  <a:ea typeface="Lilita One"/>
              <a:cs typeface="Lilita One"/>
              <a:sym typeface="Lilita One"/>
            </a:endParaRPr>
          </a:p>
        </p:txBody>
      </p:sp>
      <p:pic>
        <p:nvPicPr>
          <p:cNvPr id="7" name="Google Shape;164;p14">
            <a:extLst>
              <a:ext uri="{FF2B5EF4-FFF2-40B4-BE49-F238E27FC236}">
                <a16:creationId xmlns:a16="http://schemas.microsoft.com/office/drawing/2014/main" id="{0CAF36DE-A9F8-FD5D-0BB8-2905873DA62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79950" y="3103534"/>
            <a:ext cx="5843974" cy="7535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77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appy Summer Solstice  ">
  <a:themeElements>
    <a:clrScheme name="Office">
      <a:dk1>
        <a:srgbClr val="000000"/>
      </a:dk1>
      <a:lt1>
        <a:srgbClr val="FFFFFF"/>
      </a:lt1>
      <a:dk2>
        <a:srgbClr val="4F7217"/>
      </a:dk2>
      <a:lt2>
        <a:srgbClr val="FFDE59"/>
      </a:lt2>
      <a:accent1>
        <a:srgbClr val="896B57"/>
      </a:accent1>
      <a:accent2>
        <a:srgbClr val="ED7843"/>
      </a:accent2>
      <a:accent3>
        <a:srgbClr val="888888"/>
      </a:accent3>
      <a:accent4>
        <a:srgbClr val="4F7217"/>
      </a:accent4>
      <a:accent5>
        <a:srgbClr val="FFDE59"/>
      </a:accent5>
      <a:accent6>
        <a:srgbClr val="896B57"/>
      </a:accent6>
      <a:hlink>
        <a:srgbClr val="ED78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787</Words>
  <Application>Microsoft Macintosh PowerPoint</Application>
  <PresentationFormat>Custom</PresentationFormat>
  <Paragraphs>169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Lilita One</vt:lpstr>
      <vt:lpstr>Arial</vt:lpstr>
      <vt:lpstr>Times New Roman</vt:lpstr>
      <vt:lpstr>Calibri</vt:lpstr>
      <vt:lpstr>Abadi</vt:lpstr>
      <vt:lpstr>Happy Summer Solstice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NUR FITRIANA</dc:creator>
  <cp:lastModifiedBy>Devipurnamasari</cp:lastModifiedBy>
  <cp:revision>11</cp:revision>
  <dcterms:modified xsi:type="dcterms:W3CDTF">2024-10-22T13:32:28Z</dcterms:modified>
</cp:coreProperties>
</file>